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86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3" d="100"/>
          <a:sy n="33" d="100"/>
        </p:scale>
        <p:origin x="-840" y="-7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736600" latinLnBrk="0">
      <a:defRPr sz="2600">
        <a:latin typeface="Lucida Grande"/>
        <a:ea typeface="Lucida Grande"/>
        <a:cs typeface="Lucida Grande"/>
        <a:sym typeface="Lucida Grande"/>
      </a:defRPr>
    </a:lvl1pPr>
    <a:lvl2pPr indent="228600" defTabSz="736600" latinLnBrk="0">
      <a:defRPr sz="2600">
        <a:latin typeface="Lucida Grande"/>
        <a:ea typeface="Lucida Grande"/>
        <a:cs typeface="Lucida Grande"/>
        <a:sym typeface="Lucida Grande"/>
      </a:defRPr>
    </a:lvl2pPr>
    <a:lvl3pPr indent="457200" defTabSz="736600" latinLnBrk="0">
      <a:defRPr sz="2600">
        <a:latin typeface="Lucida Grande"/>
        <a:ea typeface="Lucida Grande"/>
        <a:cs typeface="Lucida Grande"/>
        <a:sym typeface="Lucida Grande"/>
      </a:defRPr>
    </a:lvl3pPr>
    <a:lvl4pPr indent="685800" defTabSz="736600" latinLnBrk="0">
      <a:defRPr sz="2600">
        <a:latin typeface="Lucida Grande"/>
        <a:ea typeface="Lucida Grande"/>
        <a:cs typeface="Lucida Grande"/>
        <a:sym typeface="Lucida Grande"/>
      </a:defRPr>
    </a:lvl4pPr>
    <a:lvl5pPr indent="914400" defTabSz="736600" latinLnBrk="0">
      <a:defRPr sz="2600">
        <a:latin typeface="Lucida Grande"/>
        <a:ea typeface="Lucida Grande"/>
        <a:cs typeface="Lucida Grande"/>
        <a:sym typeface="Lucida Grande"/>
      </a:defRPr>
    </a:lvl5pPr>
    <a:lvl6pPr indent="1143000" defTabSz="736600" latinLnBrk="0">
      <a:defRPr sz="2600">
        <a:latin typeface="Lucida Grande"/>
        <a:ea typeface="Lucida Grande"/>
        <a:cs typeface="Lucida Grande"/>
        <a:sym typeface="Lucida Grande"/>
      </a:defRPr>
    </a:lvl6pPr>
    <a:lvl7pPr indent="1371600" defTabSz="736600" latinLnBrk="0">
      <a:defRPr sz="2600">
        <a:latin typeface="Lucida Grande"/>
        <a:ea typeface="Lucida Grande"/>
        <a:cs typeface="Lucida Grande"/>
        <a:sym typeface="Lucida Grande"/>
      </a:defRPr>
    </a:lvl7pPr>
    <a:lvl8pPr indent="1600200" defTabSz="736600" latinLnBrk="0">
      <a:defRPr sz="2600">
        <a:latin typeface="Lucida Grande"/>
        <a:ea typeface="Lucida Grande"/>
        <a:cs typeface="Lucida Grande"/>
        <a:sym typeface="Lucida Grande"/>
      </a:defRPr>
    </a:lvl8pPr>
    <a:lvl9pPr indent="1828800" defTabSz="736600" latinLnBrk="0">
      <a:defRPr sz="2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0287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59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13063537" y="2771775"/>
            <a:ext cx="5931990" cy="79152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3948112" y="1985962"/>
            <a:ext cx="8258176" cy="4643438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3948112" y="6729412"/>
            <a:ext cx="8258176" cy="4643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13063537" y="2771775"/>
            <a:ext cx="5931990" cy="7915275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3948112" y="1985962"/>
            <a:ext cx="8258176" cy="4643438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3948112" y="6729412"/>
            <a:ext cx="8258176" cy="4643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13134975" y="4057650"/>
            <a:ext cx="5772150" cy="77021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4833937" y="3900487"/>
            <a:ext cx="7086601" cy="8043863"/>
          </a:xfrm>
          <a:prstGeom prst="rect">
            <a:avLst/>
          </a:prstGeom>
        </p:spPr>
        <p:txBody>
          <a:bodyPr/>
          <a:lstStyle>
            <a:lvl1pPr marL="861583" indent="-544083">
              <a:spcBef>
                <a:spcPts val="5400"/>
              </a:spcBef>
              <a:defRPr sz="4400"/>
            </a:lvl1pPr>
            <a:lvl2pPr marL="1306083" indent="-544083">
              <a:spcBef>
                <a:spcPts val="5400"/>
              </a:spcBef>
              <a:defRPr sz="4400"/>
            </a:lvl2pPr>
            <a:lvl3pPr marL="1750583" indent="-544083">
              <a:spcBef>
                <a:spcPts val="5400"/>
              </a:spcBef>
              <a:defRPr sz="4400"/>
            </a:lvl3pPr>
            <a:lvl4pPr marL="2195083" indent="-544083">
              <a:spcBef>
                <a:spcPts val="5400"/>
              </a:spcBef>
              <a:defRPr sz="4400"/>
            </a:lvl4pPr>
            <a:lvl5pPr marL="2639583" indent="-544083">
              <a:spcBef>
                <a:spcPts val="54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4833937" y="3900487"/>
            <a:ext cx="7086601" cy="8043863"/>
          </a:xfrm>
          <a:prstGeom prst="rect">
            <a:avLst/>
          </a:prstGeom>
        </p:spPr>
        <p:txBody>
          <a:bodyPr/>
          <a:lstStyle>
            <a:lvl1pPr marL="861583" indent="-544083">
              <a:spcBef>
                <a:spcPts val="5400"/>
              </a:spcBef>
              <a:defRPr sz="4400"/>
            </a:lvl1pPr>
            <a:lvl2pPr marL="1306083" indent="-544083">
              <a:spcBef>
                <a:spcPts val="5400"/>
              </a:spcBef>
              <a:defRPr sz="4400"/>
            </a:lvl2pPr>
            <a:lvl3pPr marL="1750583" indent="-544083">
              <a:spcBef>
                <a:spcPts val="5400"/>
              </a:spcBef>
              <a:defRPr sz="4400"/>
            </a:lvl3pPr>
            <a:lvl4pPr marL="2195083" indent="-544083">
              <a:spcBef>
                <a:spcPts val="5400"/>
              </a:spcBef>
              <a:defRPr sz="4400"/>
            </a:lvl4pPr>
            <a:lvl5pPr marL="2639583" indent="-544083">
              <a:spcBef>
                <a:spcPts val="54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13977937" y="3900487"/>
            <a:ext cx="5572126" cy="8043863"/>
          </a:xfrm>
          <a:prstGeom prst="rect">
            <a:avLst/>
          </a:prstGeom>
        </p:spPr>
        <p:txBody>
          <a:bodyPr/>
          <a:lstStyle>
            <a:lvl1pPr marL="861583" indent="-544083">
              <a:spcBef>
                <a:spcPts val="5400"/>
              </a:spcBef>
              <a:defRPr sz="4400"/>
            </a:lvl1pPr>
            <a:lvl2pPr marL="1306083" indent="-544083">
              <a:spcBef>
                <a:spcPts val="5400"/>
              </a:spcBef>
              <a:defRPr sz="4400"/>
            </a:lvl2pPr>
            <a:lvl3pPr marL="1750583" indent="-544083">
              <a:spcBef>
                <a:spcPts val="5400"/>
              </a:spcBef>
              <a:defRPr sz="4400"/>
            </a:lvl3pPr>
            <a:lvl4pPr marL="2195083" indent="-544083">
              <a:spcBef>
                <a:spcPts val="5400"/>
              </a:spcBef>
              <a:defRPr sz="4400"/>
            </a:lvl4pPr>
            <a:lvl5pPr marL="2639583" indent="-544083">
              <a:spcBef>
                <a:spcPts val="54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4833937" y="0"/>
            <a:ext cx="14716126" cy="6947297"/>
          </a:xfrm>
          <a:prstGeom prst="rect">
            <a:avLst/>
          </a:prstGeom>
          <a:ln w="3175">
            <a:round/>
          </a:ln>
        </p:spPr>
        <p:txBody>
          <a:bodyPr lIns="71437" tIns="71437" rIns="71437" bIns="71437" anchor="b">
            <a:noAutofit/>
          </a:bodyPr>
          <a:lstStyle>
            <a:lvl1pPr defTabSz="1028700">
              <a:defRPr sz="1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4833937" y="7072312"/>
            <a:ext cx="14716126" cy="6643688"/>
          </a:xfrm>
          <a:prstGeom prst="rect">
            <a:avLst/>
          </a:prstGeom>
          <a:ln w="3175">
            <a:round/>
          </a:ln>
        </p:spPr>
        <p:txBody>
          <a:bodyPr lIns="71437" tIns="71437" rIns="71437" bIns="71437" anchor="t">
            <a:noAutofit/>
          </a:bodyPr>
          <a:lstStyle>
            <a:lvl1pPr marL="0" indent="0" algn="ctr" defTabSz="1028700">
              <a:spcBef>
                <a:spcPts val="0"/>
              </a:spcBef>
              <a:buClr>
                <a:srgbClr val="FFFFFF"/>
              </a:buClr>
              <a:buSzTx/>
              <a:buNone/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457200" indent="0" algn="ctr" defTabSz="1028700">
              <a:spcBef>
                <a:spcPts val="0"/>
              </a:spcBef>
              <a:buClr>
                <a:srgbClr val="FFFFFF"/>
              </a:buClr>
              <a:buSzTx/>
              <a:buNone/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971550" indent="0" algn="ctr" defTabSz="1028700">
              <a:spcBef>
                <a:spcPts val="0"/>
              </a:spcBef>
              <a:buClr>
                <a:srgbClr val="FFFFFF"/>
              </a:buClr>
              <a:buSzTx/>
              <a:buNone/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485900" indent="0" algn="ctr" defTabSz="1028700">
              <a:spcBef>
                <a:spcPts val="0"/>
              </a:spcBef>
              <a:buClr>
                <a:srgbClr val="FFFFFF"/>
              </a:buClr>
              <a:buSzTx/>
              <a:buNone/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000250" indent="0" algn="ctr" defTabSz="1028700">
              <a:spcBef>
                <a:spcPts val="0"/>
              </a:spcBef>
              <a:buClr>
                <a:srgbClr val="FFFFFF"/>
              </a:buClr>
              <a:buSzTx/>
              <a:buNone/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20068257" y="13050045"/>
            <a:ext cx="353344" cy="340259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algn="r" defTabSz="1028700"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657225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657225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657225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657225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657225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657225"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defTabSz="657225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sz="half" idx="1"/>
          </p:nvPr>
        </p:nvSpPr>
        <p:spPr>
          <a:xfrm>
            <a:off x="4833937" y="3900487"/>
            <a:ext cx="14716126" cy="8043863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</a:lvl1pPr>
            <a:lvl2pPr>
              <a:spcBef>
                <a:spcPts val="3300"/>
              </a:spcBef>
            </a:lvl2pPr>
            <a:lvl3pPr>
              <a:spcBef>
                <a:spcPts val="3300"/>
              </a:spcBef>
            </a:lvl3pPr>
            <a:lvl4pPr>
              <a:spcBef>
                <a:spcPts val="3300"/>
              </a:spcBef>
            </a:lvl4pPr>
            <a:lvl5pPr>
              <a:spcBef>
                <a:spcPts val="33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833937" y="3900487"/>
            <a:ext cx="14716126" cy="8043863"/>
          </a:xfrm>
          <a:prstGeom prst="rect">
            <a:avLst/>
          </a:prstGeom>
        </p:spPr>
        <p:txBody>
          <a:bodyPr numCol="2" spcCol="735806" anchor="t"/>
          <a:lstStyle>
            <a:lvl1pPr marL="861583" indent="-544083">
              <a:spcBef>
                <a:spcPts val="5400"/>
              </a:spcBef>
              <a:defRPr sz="4400"/>
            </a:lvl1pPr>
            <a:lvl2pPr marL="1306083" indent="-544083">
              <a:spcBef>
                <a:spcPts val="5400"/>
              </a:spcBef>
              <a:defRPr sz="4400"/>
            </a:lvl2pPr>
            <a:lvl3pPr marL="1750583" indent="-544083">
              <a:spcBef>
                <a:spcPts val="5400"/>
              </a:spcBef>
              <a:defRPr sz="4400"/>
            </a:lvl3pPr>
            <a:lvl4pPr marL="2195083" indent="-544083">
              <a:spcBef>
                <a:spcPts val="5400"/>
              </a:spcBef>
              <a:defRPr sz="4400"/>
            </a:lvl4pPr>
            <a:lvl5pPr marL="2639583" indent="-544083">
              <a:spcBef>
                <a:spcPts val="54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4833937" y="4186237"/>
            <a:ext cx="14716126" cy="53578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6477000" y="2300287"/>
            <a:ext cx="11436368" cy="64150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4833937" y="10358437"/>
            <a:ext cx="14716126" cy="24003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6477000" y="2300287"/>
            <a:ext cx="11436368" cy="6415088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833937" y="10358437"/>
            <a:ext cx="14716126" cy="24003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6099" y="13058775"/>
            <a:ext cx="431801" cy="469900"/>
          </a:xfrm>
          <a:prstGeom prst="rect">
            <a:avLst/>
          </a:prstGeom>
          <a:ln w="12700">
            <a:miter lim="400000"/>
          </a:ln>
        </p:spPr>
        <p:txBody>
          <a:bodyPr wrap="none" lIns="57150" tIns="57150" rIns="57150" bIns="57150">
            <a:norm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86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9549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994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8439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884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7329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885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4441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997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155342" marR="0" indent="-637442" algn="l" defTabSz="828675" rtl="0" latinLnBrk="0">
        <a:lnSpc>
          <a:spcPct val="100000"/>
        </a:lnSpc>
        <a:spcBef>
          <a:spcPts val="6700"/>
        </a:spcBef>
        <a:spcAft>
          <a:spcPts val="0"/>
        </a:spcAft>
        <a:buClrTx/>
        <a:buSzPct val="171000"/>
        <a:buFontTx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86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jpeg"/><Relationship Id="rId7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4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8.png"/><Relationship Id="rId5" Type="http://schemas.openxmlformats.org/officeDocument/2006/relationships/image" Target="../media/image53.gif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gi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eg"/><Relationship Id="rId7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jpeg"/><Relationship Id="rId7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.jpeg"/><Relationship Id="rId7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5.png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jpeg"/><Relationship Id="rId7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.jpeg"/><Relationship Id="rId7" Type="http://schemas.openxmlformats.org/officeDocument/2006/relationships/image" Target="../media/image9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jpeg"/><Relationship Id="rId7" Type="http://schemas.openxmlformats.org/officeDocument/2006/relationships/image" Target="../media/image9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.png"/><Relationship Id="rId9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02.png"/><Relationship Id="rId7" Type="http://schemas.openxmlformats.org/officeDocument/2006/relationships/image" Target="../media/image9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103.png"/><Relationship Id="rId4" Type="http://schemas.openxmlformats.org/officeDocument/2006/relationships/image" Target="../media/image3.jpe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.jpeg"/><Relationship Id="rId7" Type="http://schemas.openxmlformats.org/officeDocument/2006/relationships/image" Target="../media/image10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.jpe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5.png"/><Relationship Id="rId9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gif"/><Relationship Id="rId5" Type="http://schemas.openxmlformats.org/officeDocument/2006/relationships/image" Target="../media/image116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gif"/><Relationship Id="rId5" Type="http://schemas.openxmlformats.org/officeDocument/2006/relationships/image" Target="../media/image118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gif"/><Relationship Id="rId5" Type="http://schemas.openxmlformats.org/officeDocument/2006/relationships/image" Target="../media/image122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24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4.jpeg"/><Relationship Id="rId7" Type="http://schemas.openxmlformats.org/officeDocument/2006/relationships/image" Target="../media/image1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25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3.jpeg"/><Relationship Id="rId7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.jpeg"/><Relationship Id="rId7" Type="http://schemas.openxmlformats.org/officeDocument/2006/relationships/image" Target="../media/image7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4.jpeg"/><Relationship Id="rId7" Type="http://schemas.openxmlformats.org/officeDocument/2006/relationships/image" Target="../media/image1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41.png"/><Relationship Id="rId4" Type="http://schemas.openxmlformats.org/officeDocument/2006/relationships/image" Target="../media/image5.png"/><Relationship Id="rId9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.jpeg"/><Relationship Id="rId7" Type="http://schemas.openxmlformats.org/officeDocument/2006/relationships/image" Target="../media/image1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5.png"/><Relationship Id="rId9" Type="http://schemas.openxmlformats.org/officeDocument/2006/relationships/image" Target="../media/image14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3.jpeg"/><Relationship Id="rId7" Type="http://schemas.openxmlformats.org/officeDocument/2006/relationships/image" Target="../media/image14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4.jpeg"/><Relationship Id="rId7" Type="http://schemas.openxmlformats.org/officeDocument/2006/relationships/image" Target="../media/image1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4.png"/><Relationship Id="rId7" Type="http://schemas.openxmlformats.org/officeDocument/2006/relationships/image" Target="../media/image47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nfusion.org" TargetMode="External"/><Relationship Id="rId3" Type="http://schemas.openxmlformats.org/officeDocument/2006/relationships/image" Target="../media/image3.jpeg"/><Relationship Id="rId7" Type="http://schemas.openxmlformats.org/officeDocument/2006/relationships/hyperlink" Target="mailto:ph.macaire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12-01-11 at 6.35.18 AM.png"/>
          <p:cNvPicPr>
            <a:picLocks noChangeAspect="1"/>
          </p:cNvPicPr>
          <p:nvPr/>
        </p:nvPicPr>
        <p:blipFill>
          <a:blip r:embed="rId2">
            <a:alphaModFix amt="33948"/>
            <a:extLst/>
          </a:blip>
          <a:stretch>
            <a:fillRect/>
          </a:stretch>
        </p:blipFill>
        <p:spPr>
          <a:xfrm>
            <a:off x="-813389" y="165888"/>
            <a:ext cx="25396899" cy="1338723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433235" y="10903908"/>
            <a:ext cx="8093646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Philippe B. Macaire MD</a:t>
            </a:r>
          </a:p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Consultant in Anesthesiology and Pain Medicine</a:t>
            </a:r>
          </a:p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Rashid Hospital - Trauma Centre</a:t>
            </a:r>
          </a:p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Dubai Health Authority - UAE</a:t>
            </a:r>
          </a:p>
        </p:txBody>
      </p:sp>
      <p:pic>
        <p:nvPicPr>
          <p:cNvPr id="15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160" name="logo-dha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54100" y="11185844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61" name="Shape 161"/>
          <p:cNvSpPr/>
          <p:nvPr/>
        </p:nvSpPr>
        <p:spPr>
          <a:xfrm>
            <a:off x="270989" y="1583240"/>
            <a:ext cx="16366209" cy="5116191"/>
          </a:xfrm>
          <a:prstGeom prst="rect">
            <a:avLst/>
          </a:prstGeom>
          <a:ln w="12700">
            <a:miter lim="400000"/>
          </a:ln>
          <a:effectLst>
            <a:outerShdw blurRad="190500" dist="152400" dir="1992595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marR="514350" defTabSz="514350">
              <a:defRPr sz="7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Chố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ng đau sau ph</a:t>
            </a:r>
            <a:r>
              <a:t>ẫu thuật lồng ngực</a:t>
            </a:r>
          </a:p>
          <a:p>
            <a:pPr marR="514350" defTabSz="514350">
              <a:defRPr sz="7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R="514350" defTabSz="514350">
              <a:defRPr sz="7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Pain management for thoracic surgery</a:t>
            </a:r>
          </a:p>
          <a:p>
            <a:pPr marR="514350" defTabSz="514350"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52" name="Shape 252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1999</a:t>
            </a:r>
          </a:p>
        </p:txBody>
      </p:sp>
      <p:pic>
        <p:nvPicPr>
          <p:cNvPr id="253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55617" y="361950"/>
            <a:ext cx="2302934" cy="298697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4" name="Screen Shot 2016-06-21 at 10.09.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1227" y="469007"/>
            <a:ext cx="14673094" cy="197839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5" name="Screen Shot 2016-06-22 at 08.47.2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9163" y="5258891"/>
            <a:ext cx="24401929" cy="6695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creen Shot 2016-06-22 at 08.46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87843" y="2577281"/>
            <a:ext cx="10672034" cy="1000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61" name="Shape 261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1999</a:t>
            </a:r>
          </a:p>
        </p:txBody>
      </p:sp>
      <p:pic>
        <p:nvPicPr>
          <p:cNvPr id="262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55617" y="361950"/>
            <a:ext cx="2302934" cy="298697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3" name="Screen Shot 2016-06-21 at 10.09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1227" y="469007"/>
            <a:ext cx="14673094" cy="197839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4" name="Screen Shot 2016-06-22 at 08.46.4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7726" y="3296741"/>
            <a:ext cx="10227050" cy="8924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0447" y="3004230"/>
            <a:ext cx="10119369" cy="924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27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957678" y="190500"/>
            <a:ext cx="7026272" cy="509597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71" name="Screen Shot 2016-06-21 at 10.20.2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3971" y="478135"/>
            <a:ext cx="16179336" cy="206010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72" name="Shape 272"/>
          <p:cNvSpPr/>
          <p:nvPr/>
        </p:nvSpPr>
        <p:spPr>
          <a:xfrm>
            <a:off x="734913" y="8534489"/>
            <a:ext cx="8225533" cy="3759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from :</a:t>
            </a:r>
          </a:p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Dajczman et al Chest 1991</a:t>
            </a:r>
          </a:p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Kalso et al Acta Anaesthesiol Scand 1992</a:t>
            </a:r>
          </a:p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Landreneau Thor Cardiovasc Surg 1994</a:t>
            </a:r>
          </a:p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Bertrand et al Ann Thor Surg 1996</a:t>
            </a:r>
          </a:p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Perttunen et al Acta Anaesthesiol Scand 1999</a:t>
            </a:r>
          </a:p>
          <a:p>
            <a:pPr marL="342900" indent="-342900" algn="l" defTabSz="514350">
              <a:defRPr sz="3100">
                <a:latin typeface="Arial"/>
                <a:ea typeface="Arial"/>
                <a:cs typeface="Arial"/>
                <a:sym typeface="Arial"/>
              </a:defRPr>
            </a:pPr>
            <a:r>
              <a:t>Obata et al Can J Anaesth 1999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74067" y="1149350"/>
            <a:ext cx="4636640" cy="12005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78" name="Shape 27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2010</a:t>
            </a:r>
          </a:p>
        </p:txBody>
      </p:sp>
      <p:pic>
        <p:nvPicPr>
          <p:cNvPr id="279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702706" y="273050"/>
            <a:ext cx="2084395" cy="2773848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0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8500" y="488950"/>
            <a:ext cx="11596545" cy="4326630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81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8350" y="5562600"/>
            <a:ext cx="13680378" cy="678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86" name="Shape 286"/>
          <p:cNvSpPr/>
          <p:nvPr/>
        </p:nvSpPr>
        <p:spPr>
          <a:xfrm>
            <a:off x="809971" y="5792951"/>
            <a:ext cx="22764057" cy="5127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pPr algn="l" defTabSz="514350">
              <a:defRPr sz="3900">
                <a:latin typeface="Arial"/>
                <a:ea typeface="Arial"/>
                <a:cs typeface="Arial"/>
                <a:sym typeface="Arial"/>
              </a:defRPr>
            </a:pPr>
            <a:r>
              <a:t>Any type of surgery can lead to persistent pain (Chronic Post-Surgical Pain, CPSP), including minor or less invasive procedures. CPSP often but not always includes neuropathic pain features; when a neuropathic component is present, CPSP is more severe. The major risk factors for the development of CPSP are well known but not selective. New tools to target high-risk patients preoperatively are currently being assessed (e.g. the risk index from Althaus and colleagues) but remains not specific enough. Today, the prevention of CPSP might be improved by a better management of the patients, specifically by a better control of severe acute postoperative pain (i.e. early diagnosis of a neuropathic component involved, judicious utilization of peri-operative opioid analgesics, </a:t>
            </a:r>
            <a:r>
              <a:rPr b="1">
                <a:solidFill>
                  <a:schemeClr val="accent5"/>
                </a:solidFill>
              </a:rPr>
              <a:t>use of pain trajectories to better assess postoperative pain resolution</a:t>
            </a:r>
            <a:r>
              <a:t>)</a:t>
            </a:r>
          </a:p>
        </p:txBody>
      </p:sp>
      <p:pic>
        <p:nvPicPr>
          <p:cNvPr id="287" name="pasted-image.tif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1528794" y="682731"/>
            <a:ext cx="2257240" cy="293338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88" name="Shape 28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2015</a:t>
            </a:r>
          </a:p>
        </p:txBody>
      </p:sp>
      <p:pic>
        <p:nvPicPr>
          <p:cNvPr id="289" name="Screen Shot 2016-06-21 at 09.36.0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533" y="446980"/>
            <a:ext cx="14763539" cy="2834600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94" name="Shape 294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pic>
        <p:nvPicPr>
          <p:cNvPr id="29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6100" y="450850"/>
            <a:ext cx="15398588" cy="2303208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6" name="Capture d’écran 2015-03-26 à 06.35.3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64426" y="259798"/>
            <a:ext cx="2128838" cy="280035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9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7500" y="3246840"/>
            <a:ext cx="20631191" cy="8972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302" name="Shape 302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2010</a:t>
            </a:r>
          </a:p>
        </p:txBody>
      </p:sp>
      <p:pic>
        <p:nvPicPr>
          <p:cNvPr id="30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800" y="323850"/>
            <a:ext cx="15694184" cy="324782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0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20387" y="345523"/>
            <a:ext cx="2671605" cy="35001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0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54150" y="4167643"/>
            <a:ext cx="20781923" cy="794858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4157416" y="11988800"/>
            <a:ext cx="16405424" cy="127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/>
          <a:lstStyle>
            <a:lvl1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Perform the regional analgesia before surgery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311" name="Shape 311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2010</a:t>
            </a:r>
          </a:p>
        </p:txBody>
      </p:sp>
      <p:pic>
        <p:nvPicPr>
          <p:cNvPr id="31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800" y="323850"/>
            <a:ext cx="15694184" cy="324782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13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20387" y="345523"/>
            <a:ext cx="2671605" cy="35001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1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50" y="5971568"/>
            <a:ext cx="12368748" cy="474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50700" y="5615058"/>
            <a:ext cx="12132062" cy="5070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320" name="logo-dha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8816" y="11127439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21" name="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7" y="5388394"/>
            <a:ext cx="8034406" cy="621149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22" name="Shape 322"/>
          <p:cNvSpPr/>
          <p:nvPr/>
        </p:nvSpPr>
        <p:spPr>
          <a:xfrm>
            <a:off x="8790644" y="2334360"/>
            <a:ext cx="14591210" cy="761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>
              <a:lnSpc>
                <a:spcPct val="12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1026746" indent="-683846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Thoracic surgery and pain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Innervation of thoracic wall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Analgesia techniques and outcomes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are the trends?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07" y="1244944"/>
            <a:ext cx="15164437" cy="11691145"/>
          </a:xfrm>
          <a:prstGeom prst="rect">
            <a:avLst/>
          </a:prstGeom>
        </p:spPr>
      </p:pic>
      <p:pic>
        <p:nvPicPr>
          <p:cNvPr id="325" name="image.jpg"/>
          <p:cNvPicPr>
            <a:picLocks/>
          </p:cNvPicPr>
          <p:nvPr/>
        </p:nvPicPr>
        <p:blipFill>
          <a:blip r:embed="rId3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328" name="Untitled-2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36600" y="1389965"/>
            <a:ext cx="10835755" cy="1002167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Innervation of the thoracic wall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166" name="logo-dha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8816" y="11127439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7" name="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7" y="5388394"/>
            <a:ext cx="8034406" cy="621149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68" name="Shape 168"/>
          <p:cNvSpPr/>
          <p:nvPr/>
        </p:nvSpPr>
        <p:spPr>
          <a:xfrm>
            <a:off x="8790644" y="2334360"/>
            <a:ext cx="14591210" cy="761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>
              <a:lnSpc>
                <a:spcPct val="12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1026746" indent="-683846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Thoracic surgery and pain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Innervation of thoracic wall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Analgesia techniques and outcomes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are the trends?</a:t>
            </a:r>
          </a:p>
        </p:txBody>
      </p:sp>
      <p:pic>
        <p:nvPicPr>
          <p:cNvPr id="169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89657" y="1392291"/>
            <a:ext cx="12662025" cy="9496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334" name="Shape 334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Innervation of the thoracic wall</a:t>
            </a:r>
          </a:p>
        </p:txBody>
      </p:sp>
      <p:pic>
        <p:nvPicPr>
          <p:cNvPr id="335" name="thor8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45282" y="6311900"/>
            <a:ext cx="4064001" cy="406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00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93707" y="2402781"/>
            <a:ext cx="10513639" cy="8105575"/>
          </a:xfrm>
          <a:prstGeom prst="rect">
            <a:avLst/>
          </a:prstGeom>
        </p:spPr>
      </p:pic>
      <p:pic>
        <p:nvPicPr>
          <p:cNvPr id="33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35026" y="6821670"/>
            <a:ext cx="2125363" cy="3686686"/>
          </a:xfrm>
          <a:prstGeom prst="rect">
            <a:avLst/>
          </a:prstGeom>
        </p:spPr>
      </p:pic>
      <p:sp>
        <p:nvSpPr>
          <p:cNvPr id="338" name="Shape 338"/>
          <p:cNvSpPr/>
          <p:nvPr/>
        </p:nvSpPr>
        <p:spPr>
          <a:xfrm>
            <a:off x="7490618" y="2692400"/>
            <a:ext cx="7004448" cy="246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55" y="0"/>
                </a:moveTo>
                <a:cubicBezTo>
                  <a:pt x="9847" y="0"/>
                  <a:pt x="9759" y="250"/>
                  <a:pt x="9759" y="558"/>
                </a:cubicBezTo>
                <a:lnTo>
                  <a:pt x="9759" y="6575"/>
                </a:lnTo>
                <a:lnTo>
                  <a:pt x="0" y="21600"/>
                </a:lnTo>
                <a:lnTo>
                  <a:pt x="10490" y="8122"/>
                </a:lnTo>
                <a:lnTo>
                  <a:pt x="21404" y="8122"/>
                </a:lnTo>
                <a:cubicBezTo>
                  <a:pt x="21512" y="8122"/>
                  <a:pt x="21600" y="7873"/>
                  <a:pt x="21600" y="7565"/>
                </a:cubicBezTo>
                <a:lnTo>
                  <a:pt x="21600" y="558"/>
                </a:lnTo>
                <a:cubicBezTo>
                  <a:pt x="21600" y="250"/>
                  <a:pt x="21512" y="0"/>
                  <a:pt x="21404" y="0"/>
                </a:cubicBezTo>
                <a:lnTo>
                  <a:pt x="9955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Pectoralis Major </a:t>
            </a:r>
            <a:r>
              <a:rPr>
                <a:solidFill>
                  <a:srgbClr val="FFFFFF"/>
                </a:solidFill>
              </a:rPr>
              <a:t>M.</a:t>
            </a:r>
          </a:p>
        </p:txBody>
      </p:sp>
      <p:sp>
        <p:nvSpPr>
          <p:cNvPr id="339" name="Shape 339"/>
          <p:cNvSpPr/>
          <p:nvPr/>
        </p:nvSpPr>
        <p:spPr>
          <a:xfrm>
            <a:off x="10148093" y="3746500"/>
            <a:ext cx="4385073" cy="1547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99" y="0"/>
                </a:moveTo>
                <a:cubicBezTo>
                  <a:pt x="2826" y="0"/>
                  <a:pt x="2686" y="397"/>
                  <a:pt x="2686" y="887"/>
                </a:cubicBezTo>
                <a:lnTo>
                  <a:pt x="2686" y="9936"/>
                </a:lnTo>
                <a:lnTo>
                  <a:pt x="0" y="21600"/>
                </a:lnTo>
                <a:lnTo>
                  <a:pt x="3662" y="12917"/>
                </a:lnTo>
                <a:lnTo>
                  <a:pt x="21287" y="12917"/>
                </a:lnTo>
                <a:cubicBezTo>
                  <a:pt x="21460" y="12917"/>
                  <a:pt x="21600" y="12520"/>
                  <a:pt x="21600" y="12030"/>
                </a:cubicBezTo>
                <a:lnTo>
                  <a:pt x="21600" y="887"/>
                </a:lnTo>
                <a:cubicBezTo>
                  <a:pt x="21600" y="397"/>
                  <a:pt x="21460" y="0"/>
                  <a:pt x="21287" y="0"/>
                </a:cubicBezTo>
                <a:lnTo>
                  <a:pt x="2999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Pectoralis Minor </a:t>
            </a:r>
            <a:r>
              <a:rPr>
                <a:solidFill>
                  <a:srgbClr val="FFFFFF"/>
                </a:solidFill>
              </a:rPr>
              <a:t>M.</a:t>
            </a:r>
          </a:p>
        </p:txBody>
      </p:sp>
      <p:sp>
        <p:nvSpPr>
          <p:cNvPr id="340" name="Shape 340"/>
          <p:cNvSpPr/>
          <p:nvPr/>
        </p:nvSpPr>
        <p:spPr>
          <a:xfrm>
            <a:off x="10530982" y="5778407"/>
            <a:ext cx="3976689" cy="14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36" y="0"/>
                </a:moveTo>
                <a:cubicBezTo>
                  <a:pt x="9745" y="0"/>
                  <a:pt x="9591" y="415"/>
                  <a:pt x="9591" y="928"/>
                </a:cubicBezTo>
                <a:lnTo>
                  <a:pt x="9591" y="14220"/>
                </a:lnTo>
                <a:lnTo>
                  <a:pt x="0" y="21600"/>
                </a:lnTo>
                <a:lnTo>
                  <a:pt x="12613" y="16875"/>
                </a:lnTo>
                <a:lnTo>
                  <a:pt x="21255" y="16875"/>
                </a:lnTo>
                <a:cubicBezTo>
                  <a:pt x="21446" y="16875"/>
                  <a:pt x="21600" y="16460"/>
                  <a:pt x="21600" y="15948"/>
                </a:cubicBezTo>
                <a:lnTo>
                  <a:pt x="21600" y="928"/>
                </a:lnTo>
                <a:cubicBezTo>
                  <a:pt x="21600" y="415"/>
                  <a:pt x="21446" y="0"/>
                  <a:pt x="21255" y="0"/>
                </a:cubicBezTo>
                <a:lnTo>
                  <a:pt x="9936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Latissimus Dorsal. </a:t>
            </a:r>
            <a:r>
              <a:rPr>
                <a:solidFill>
                  <a:srgbClr val="FFFFFF"/>
                </a:solidFill>
              </a:rPr>
              <a:t>M.</a:t>
            </a:r>
          </a:p>
        </p:txBody>
      </p:sp>
      <p:sp>
        <p:nvSpPr>
          <p:cNvPr id="341" name="Shape 341"/>
          <p:cNvSpPr/>
          <p:nvPr/>
        </p:nvSpPr>
        <p:spPr>
          <a:xfrm>
            <a:off x="10172501" y="4737100"/>
            <a:ext cx="4348957" cy="1983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52" y="0"/>
                </a:moveTo>
                <a:cubicBezTo>
                  <a:pt x="4478" y="0"/>
                  <a:pt x="4337" y="310"/>
                  <a:pt x="4337" y="691"/>
                </a:cubicBezTo>
                <a:lnTo>
                  <a:pt x="4337" y="7847"/>
                </a:lnTo>
                <a:lnTo>
                  <a:pt x="0" y="21600"/>
                </a:lnTo>
                <a:lnTo>
                  <a:pt x="5267" y="10072"/>
                </a:lnTo>
                <a:lnTo>
                  <a:pt x="21285" y="10072"/>
                </a:lnTo>
                <a:cubicBezTo>
                  <a:pt x="21459" y="10072"/>
                  <a:pt x="21600" y="9762"/>
                  <a:pt x="21600" y="9381"/>
                </a:cubicBezTo>
                <a:lnTo>
                  <a:pt x="21600" y="691"/>
                </a:lnTo>
                <a:cubicBezTo>
                  <a:pt x="21600" y="310"/>
                  <a:pt x="21459" y="0"/>
                  <a:pt x="21285" y="0"/>
                </a:cubicBezTo>
                <a:lnTo>
                  <a:pt x="4652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Serratus Ante. </a:t>
            </a:r>
            <a:r>
              <a:rPr>
                <a:solidFill>
                  <a:srgbClr val="FFFFFF"/>
                </a:solidFill>
              </a:rPr>
              <a:t>M.</a:t>
            </a:r>
          </a:p>
        </p:txBody>
      </p:sp>
      <p:sp>
        <p:nvSpPr>
          <p:cNvPr id="342" name="Shape 342"/>
          <p:cNvSpPr/>
          <p:nvPr/>
        </p:nvSpPr>
        <p:spPr>
          <a:xfrm>
            <a:off x="10376495" y="4737100"/>
            <a:ext cx="4138613" cy="3013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91" y="0"/>
                </a:moveTo>
                <a:cubicBezTo>
                  <a:pt x="3608" y="0"/>
                  <a:pt x="3459" y="204"/>
                  <a:pt x="3459" y="455"/>
                </a:cubicBezTo>
                <a:lnTo>
                  <a:pt x="3459" y="4298"/>
                </a:lnTo>
                <a:lnTo>
                  <a:pt x="0" y="21600"/>
                </a:lnTo>
                <a:lnTo>
                  <a:pt x="4391" y="6630"/>
                </a:lnTo>
                <a:lnTo>
                  <a:pt x="21269" y="6630"/>
                </a:lnTo>
                <a:cubicBezTo>
                  <a:pt x="21452" y="6630"/>
                  <a:pt x="21600" y="6426"/>
                  <a:pt x="21600" y="6175"/>
                </a:cubicBezTo>
                <a:lnTo>
                  <a:pt x="21600" y="455"/>
                </a:lnTo>
                <a:cubicBezTo>
                  <a:pt x="21600" y="204"/>
                  <a:pt x="21452" y="0"/>
                  <a:pt x="21269" y="0"/>
                </a:cubicBezTo>
                <a:lnTo>
                  <a:pt x="3791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Serratus Ante. </a:t>
            </a:r>
            <a:r>
              <a:rPr>
                <a:solidFill>
                  <a:srgbClr val="FFFFFF"/>
                </a:solidFill>
              </a:rPr>
              <a:t>M.</a:t>
            </a:r>
          </a:p>
        </p:txBody>
      </p:sp>
      <p:sp>
        <p:nvSpPr>
          <p:cNvPr id="343" name="Shape 343"/>
          <p:cNvSpPr/>
          <p:nvPr/>
        </p:nvSpPr>
        <p:spPr>
          <a:xfrm>
            <a:off x="10211792" y="4737100"/>
            <a:ext cx="4347766" cy="2526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0"/>
                </a:moveTo>
                <a:cubicBezTo>
                  <a:pt x="4025" y="0"/>
                  <a:pt x="3884" y="243"/>
                  <a:pt x="3884" y="543"/>
                </a:cubicBezTo>
                <a:lnTo>
                  <a:pt x="3884" y="5766"/>
                </a:lnTo>
                <a:lnTo>
                  <a:pt x="0" y="21600"/>
                </a:lnTo>
                <a:lnTo>
                  <a:pt x="4772" y="7910"/>
                </a:lnTo>
                <a:lnTo>
                  <a:pt x="21285" y="7910"/>
                </a:lnTo>
                <a:cubicBezTo>
                  <a:pt x="21459" y="7910"/>
                  <a:pt x="21600" y="7667"/>
                  <a:pt x="21600" y="7367"/>
                </a:cubicBezTo>
                <a:lnTo>
                  <a:pt x="21600" y="543"/>
                </a:lnTo>
                <a:cubicBezTo>
                  <a:pt x="21600" y="243"/>
                  <a:pt x="21459" y="0"/>
                  <a:pt x="21285" y="0"/>
                </a:cubicBezTo>
                <a:lnTo>
                  <a:pt x="4200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Serratus Ante. </a:t>
            </a:r>
            <a:r>
              <a:rPr>
                <a:solidFill>
                  <a:srgbClr val="FFFFFF"/>
                </a:solidFill>
              </a:rPr>
              <a:t>M.</a:t>
            </a:r>
          </a:p>
        </p:txBody>
      </p:sp>
      <p:sp>
        <p:nvSpPr>
          <p:cNvPr id="344" name="Shape 344"/>
          <p:cNvSpPr/>
          <p:nvPr/>
        </p:nvSpPr>
        <p:spPr>
          <a:xfrm>
            <a:off x="14169628" y="2627281"/>
            <a:ext cx="4829176" cy="63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87" y="0"/>
                </a:moveTo>
                <a:cubicBezTo>
                  <a:pt x="7130" y="0"/>
                  <a:pt x="7003" y="965"/>
                  <a:pt x="7003" y="2155"/>
                </a:cubicBezTo>
                <a:lnTo>
                  <a:pt x="7003" y="8753"/>
                </a:lnTo>
                <a:lnTo>
                  <a:pt x="0" y="13062"/>
                </a:lnTo>
                <a:lnTo>
                  <a:pt x="7003" y="17358"/>
                </a:lnTo>
                <a:lnTo>
                  <a:pt x="7003" y="19445"/>
                </a:lnTo>
                <a:cubicBezTo>
                  <a:pt x="7003" y="20635"/>
                  <a:pt x="7130" y="21600"/>
                  <a:pt x="7287" y="21600"/>
                </a:cubicBezTo>
                <a:lnTo>
                  <a:pt x="21316" y="21600"/>
                </a:lnTo>
                <a:cubicBezTo>
                  <a:pt x="21473" y="21600"/>
                  <a:pt x="21600" y="20635"/>
                  <a:pt x="21600" y="19445"/>
                </a:cubicBezTo>
                <a:lnTo>
                  <a:pt x="21600" y="2155"/>
                </a:lnTo>
                <a:cubicBezTo>
                  <a:pt x="21600" y="965"/>
                  <a:pt x="21473" y="0"/>
                  <a:pt x="21316" y="0"/>
                </a:cubicBezTo>
                <a:lnTo>
                  <a:pt x="7287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Lateral pectoral N.</a:t>
            </a:r>
          </a:p>
        </p:txBody>
      </p:sp>
      <p:sp>
        <p:nvSpPr>
          <p:cNvPr id="345" name="Shape 345"/>
          <p:cNvSpPr/>
          <p:nvPr/>
        </p:nvSpPr>
        <p:spPr>
          <a:xfrm>
            <a:off x="14169628" y="3897281"/>
            <a:ext cx="4829176" cy="636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87" y="0"/>
                </a:moveTo>
                <a:cubicBezTo>
                  <a:pt x="7130" y="0"/>
                  <a:pt x="7003" y="965"/>
                  <a:pt x="7003" y="2155"/>
                </a:cubicBezTo>
                <a:lnTo>
                  <a:pt x="7003" y="8753"/>
                </a:lnTo>
                <a:lnTo>
                  <a:pt x="0" y="13062"/>
                </a:lnTo>
                <a:lnTo>
                  <a:pt x="7003" y="17358"/>
                </a:lnTo>
                <a:lnTo>
                  <a:pt x="7003" y="19445"/>
                </a:lnTo>
                <a:cubicBezTo>
                  <a:pt x="7003" y="20635"/>
                  <a:pt x="7130" y="21600"/>
                  <a:pt x="7287" y="21600"/>
                </a:cubicBezTo>
                <a:lnTo>
                  <a:pt x="21316" y="21600"/>
                </a:lnTo>
                <a:cubicBezTo>
                  <a:pt x="21473" y="21600"/>
                  <a:pt x="21600" y="20635"/>
                  <a:pt x="21600" y="19445"/>
                </a:cubicBezTo>
                <a:lnTo>
                  <a:pt x="21600" y="2155"/>
                </a:lnTo>
                <a:cubicBezTo>
                  <a:pt x="21600" y="965"/>
                  <a:pt x="21473" y="0"/>
                  <a:pt x="21316" y="0"/>
                </a:cubicBezTo>
                <a:lnTo>
                  <a:pt x="7287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l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Medial pectoral N</a:t>
            </a:r>
          </a:p>
        </p:txBody>
      </p:sp>
      <p:sp>
        <p:nvSpPr>
          <p:cNvPr id="346" name="Shape 346"/>
          <p:cNvSpPr/>
          <p:nvPr/>
        </p:nvSpPr>
        <p:spPr>
          <a:xfrm>
            <a:off x="14355762" y="3378962"/>
            <a:ext cx="4643042" cy="1154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418" y="13042"/>
                </a:lnTo>
                <a:lnTo>
                  <a:pt x="6418" y="20412"/>
                </a:lnTo>
                <a:cubicBezTo>
                  <a:pt x="6418" y="21068"/>
                  <a:pt x="6550" y="21600"/>
                  <a:pt x="6713" y="21600"/>
                </a:cubicBezTo>
                <a:lnTo>
                  <a:pt x="21305" y="21600"/>
                </a:lnTo>
                <a:cubicBezTo>
                  <a:pt x="21468" y="21600"/>
                  <a:pt x="21600" y="21068"/>
                  <a:pt x="21600" y="20412"/>
                </a:cubicBezTo>
                <a:lnTo>
                  <a:pt x="21600" y="10882"/>
                </a:lnTo>
                <a:cubicBezTo>
                  <a:pt x="21600" y="10226"/>
                  <a:pt x="21468" y="9694"/>
                  <a:pt x="21305" y="9694"/>
                </a:cubicBezTo>
                <a:lnTo>
                  <a:pt x="7843" y="9694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Medial pectoral N.</a:t>
            </a:r>
          </a:p>
        </p:txBody>
      </p:sp>
      <p:sp>
        <p:nvSpPr>
          <p:cNvPr id="347" name="Shape 347"/>
          <p:cNvSpPr/>
          <p:nvPr/>
        </p:nvSpPr>
        <p:spPr>
          <a:xfrm>
            <a:off x="14336910" y="4831494"/>
            <a:ext cx="4680745" cy="63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33" y="0"/>
                </a:moveTo>
                <a:cubicBezTo>
                  <a:pt x="6671" y="0"/>
                  <a:pt x="6540" y="965"/>
                  <a:pt x="6540" y="2155"/>
                </a:cubicBezTo>
                <a:lnTo>
                  <a:pt x="6540" y="4323"/>
                </a:lnTo>
                <a:lnTo>
                  <a:pt x="0" y="8632"/>
                </a:lnTo>
                <a:lnTo>
                  <a:pt x="6540" y="12941"/>
                </a:lnTo>
                <a:lnTo>
                  <a:pt x="6540" y="19445"/>
                </a:lnTo>
                <a:cubicBezTo>
                  <a:pt x="6540" y="20635"/>
                  <a:pt x="6671" y="21600"/>
                  <a:pt x="6833" y="21600"/>
                </a:cubicBezTo>
                <a:lnTo>
                  <a:pt x="21307" y="21600"/>
                </a:lnTo>
                <a:cubicBezTo>
                  <a:pt x="21469" y="21600"/>
                  <a:pt x="21600" y="20635"/>
                  <a:pt x="21600" y="19445"/>
                </a:cubicBezTo>
                <a:lnTo>
                  <a:pt x="21600" y="2155"/>
                </a:lnTo>
                <a:cubicBezTo>
                  <a:pt x="21600" y="965"/>
                  <a:pt x="21469" y="0"/>
                  <a:pt x="21307" y="0"/>
                </a:cubicBezTo>
                <a:lnTo>
                  <a:pt x="6833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Long thoracic N.</a:t>
            </a:r>
          </a:p>
        </p:txBody>
      </p:sp>
      <p:sp>
        <p:nvSpPr>
          <p:cNvPr id="348" name="Shape 348"/>
          <p:cNvSpPr/>
          <p:nvPr/>
        </p:nvSpPr>
        <p:spPr>
          <a:xfrm>
            <a:off x="14302382" y="5773465"/>
            <a:ext cx="4749801" cy="63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48" y="0"/>
                </a:moveTo>
                <a:cubicBezTo>
                  <a:pt x="6888" y="0"/>
                  <a:pt x="6759" y="965"/>
                  <a:pt x="6759" y="2155"/>
                </a:cubicBezTo>
                <a:lnTo>
                  <a:pt x="6759" y="7393"/>
                </a:lnTo>
                <a:lnTo>
                  <a:pt x="0" y="11702"/>
                </a:lnTo>
                <a:lnTo>
                  <a:pt x="6759" y="15998"/>
                </a:lnTo>
                <a:lnTo>
                  <a:pt x="6759" y="19445"/>
                </a:lnTo>
                <a:cubicBezTo>
                  <a:pt x="6759" y="20635"/>
                  <a:pt x="6888" y="21600"/>
                  <a:pt x="7048" y="21600"/>
                </a:cubicBezTo>
                <a:lnTo>
                  <a:pt x="21311" y="21600"/>
                </a:lnTo>
                <a:cubicBezTo>
                  <a:pt x="21471" y="21600"/>
                  <a:pt x="21600" y="20635"/>
                  <a:pt x="21600" y="19445"/>
                </a:cubicBezTo>
                <a:lnTo>
                  <a:pt x="21600" y="2155"/>
                </a:lnTo>
                <a:cubicBezTo>
                  <a:pt x="21600" y="965"/>
                  <a:pt x="21471" y="0"/>
                  <a:pt x="21311" y="0"/>
                </a:cubicBezTo>
                <a:lnTo>
                  <a:pt x="7048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Thoraco dorsal N.</a:t>
            </a:r>
          </a:p>
        </p:txBody>
      </p:sp>
      <p:sp>
        <p:nvSpPr>
          <p:cNvPr id="349" name="Shape 349"/>
          <p:cNvSpPr/>
          <p:nvPr/>
        </p:nvSpPr>
        <p:spPr>
          <a:xfrm>
            <a:off x="16541492" y="6715437"/>
            <a:ext cx="69279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7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sp>
        <p:nvSpPr>
          <p:cNvPr id="350" name="Shape 350"/>
          <p:cNvSpPr/>
          <p:nvPr/>
        </p:nvSpPr>
        <p:spPr>
          <a:xfrm>
            <a:off x="14706600" y="7896386"/>
            <a:ext cx="4362579" cy="627063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Intercostal N. T2&gt;11</a:t>
            </a:r>
          </a:p>
        </p:txBody>
      </p:sp>
      <p:sp>
        <p:nvSpPr>
          <p:cNvPr id="351" name="Shape 351"/>
          <p:cNvSpPr/>
          <p:nvPr/>
        </p:nvSpPr>
        <p:spPr>
          <a:xfrm>
            <a:off x="10849276" y="6383948"/>
            <a:ext cx="3658395" cy="3284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46" y="18849"/>
                </a:lnTo>
                <a:lnTo>
                  <a:pt x="546" y="21182"/>
                </a:lnTo>
                <a:cubicBezTo>
                  <a:pt x="546" y="21413"/>
                  <a:pt x="714" y="21600"/>
                  <a:pt x="921" y="21600"/>
                </a:cubicBezTo>
                <a:lnTo>
                  <a:pt x="21225" y="21600"/>
                </a:lnTo>
                <a:cubicBezTo>
                  <a:pt x="21432" y="21600"/>
                  <a:pt x="21600" y="21413"/>
                  <a:pt x="21600" y="21182"/>
                </a:cubicBezTo>
                <a:lnTo>
                  <a:pt x="21600" y="15933"/>
                </a:lnTo>
                <a:cubicBezTo>
                  <a:pt x="21600" y="15702"/>
                  <a:pt x="21432" y="15515"/>
                  <a:pt x="21225" y="15515"/>
                </a:cubicBezTo>
                <a:lnTo>
                  <a:pt x="1345" y="155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hueOff val="-522602"/>
              <a:satOff val="-6700"/>
              <a:lumOff val="-22320"/>
            </a:schemeClr>
          </a:solidFill>
          <a:ln w="25400">
            <a:solidFill>
              <a:srgbClr val="00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>
                <a:solidFill>
                  <a:srgbClr val="FFFFFF"/>
                </a:solidFill>
              </a:rPr>
              <a:t>Terres major  M</a:t>
            </a:r>
            <a:r>
              <a:rPr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52" name="Teres_major_muscle_animation.gif"/>
          <p:cNvPicPr>
            <a:picLocks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534400" y="8152668"/>
            <a:ext cx="2005666" cy="2005666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13953380" y="6591284"/>
            <a:ext cx="5099051" cy="2228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08" y="0"/>
                </a:moveTo>
                <a:cubicBezTo>
                  <a:pt x="7560" y="0"/>
                  <a:pt x="7439" y="276"/>
                  <a:pt x="7439" y="615"/>
                </a:cubicBezTo>
                <a:lnTo>
                  <a:pt x="7439" y="4377"/>
                </a:lnTo>
                <a:lnTo>
                  <a:pt x="0" y="21600"/>
                </a:lnTo>
                <a:lnTo>
                  <a:pt x="8251" y="6169"/>
                </a:lnTo>
                <a:lnTo>
                  <a:pt x="21331" y="6169"/>
                </a:lnTo>
                <a:cubicBezTo>
                  <a:pt x="21480" y="6169"/>
                  <a:pt x="21600" y="5894"/>
                  <a:pt x="21600" y="5554"/>
                </a:cubicBezTo>
                <a:lnTo>
                  <a:pt x="21600" y="615"/>
                </a:lnTo>
                <a:cubicBezTo>
                  <a:pt x="21600" y="276"/>
                  <a:pt x="21480" y="0"/>
                  <a:pt x="21331" y="0"/>
                </a:cubicBezTo>
                <a:lnTo>
                  <a:pt x="7708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Lower subscap. N.</a:t>
            </a:r>
          </a:p>
        </p:txBody>
      </p:sp>
      <p:sp>
        <p:nvSpPr>
          <p:cNvPr id="354" name="Shape 354"/>
          <p:cNvSpPr/>
          <p:nvPr/>
        </p:nvSpPr>
        <p:spPr>
          <a:xfrm>
            <a:off x="7225903" y="4178284"/>
            <a:ext cx="11853069" cy="5214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811" y="19686"/>
                </a:lnTo>
                <a:lnTo>
                  <a:pt x="13811" y="21337"/>
                </a:lnTo>
                <a:cubicBezTo>
                  <a:pt x="13811" y="21482"/>
                  <a:pt x="13863" y="21600"/>
                  <a:pt x="13927" y="21600"/>
                </a:cubicBezTo>
                <a:lnTo>
                  <a:pt x="21484" y="21600"/>
                </a:lnTo>
                <a:cubicBezTo>
                  <a:pt x="21548" y="21600"/>
                  <a:pt x="21600" y="21482"/>
                  <a:pt x="21600" y="21337"/>
                </a:cubicBezTo>
                <a:lnTo>
                  <a:pt x="21600" y="19226"/>
                </a:lnTo>
                <a:cubicBezTo>
                  <a:pt x="21600" y="19081"/>
                  <a:pt x="21548" y="18963"/>
                  <a:pt x="21484" y="18963"/>
                </a:cubicBezTo>
                <a:lnTo>
                  <a:pt x="14190" y="18963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Superf cervical Plexus</a:t>
            </a:r>
          </a:p>
        </p:txBody>
      </p:sp>
      <p:sp>
        <p:nvSpPr>
          <p:cNvPr id="355" name="Shape 355"/>
          <p:cNvSpPr/>
          <p:nvPr/>
        </p:nvSpPr>
        <p:spPr>
          <a:xfrm>
            <a:off x="6609953" y="4645455"/>
            <a:ext cx="12469019" cy="5697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196" y="19849"/>
                </a:lnTo>
                <a:lnTo>
                  <a:pt x="14196" y="21359"/>
                </a:lnTo>
                <a:cubicBezTo>
                  <a:pt x="14196" y="21492"/>
                  <a:pt x="14245" y="21600"/>
                  <a:pt x="14306" y="21600"/>
                </a:cubicBezTo>
                <a:lnTo>
                  <a:pt x="21490" y="21600"/>
                </a:lnTo>
                <a:cubicBezTo>
                  <a:pt x="21551" y="21600"/>
                  <a:pt x="21600" y="21492"/>
                  <a:pt x="21600" y="21359"/>
                </a:cubicBezTo>
                <a:lnTo>
                  <a:pt x="21600" y="19427"/>
                </a:lnTo>
                <a:cubicBezTo>
                  <a:pt x="21600" y="19294"/>
                  <a:pt x="21551" y="19187"/>
                  <a:pt x="21490" y="19187"/>
                </a:cubicBezTo>
                <a:lnTo>
                  <a:pt x="14552" y="19187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Intercosto brachial N.</a:t>
            </a:r>
          </a:p>
        </p:txBody>
      </p:sp>
      <p:pic>
        <p:nvPicPr>
          <p:cNvPr id="356" name="Picture 35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4741076">
            <a:off x="11555223" y="5375702"/>
            <a:ext cx="5409456" cy="405592"/>
          </a:xfrm>
          <a:prstGeom prst="rect">
            <a:avLst/>
          </a:prstGeom>
        </p:spPr>
      </p:pic>
      <p:pic>
        <p:nvPicPr>
          <p:cNvPr id="358" name="Picture 357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4309694">
            <a:off x="11695814" y="5765662"/>
            <a:ext cx="4722290" cy="405592"/>
          </a:xfrm>
          <a:prstGeom prst="rect">
            <a:avLst/>
          </a:prstGeom>
        </p:spPr>
      </p:pic>
      <p:pic>
        <p:nvPicPr>
          <p:cNvPr id="360" name="Picture 35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3500000">
            <a:off x="11985778" y="6494865"/>
            <a:ext cx="4135343" cy="405591"/>
          </a:xfrm>
          <a:prstGeom prst="rect">
            <a:avLst/>
          </a:prstGeom>
        </p:spPr>
      </p:pic>
      <p:pic>
        <p:nvPicPr>
          <p:cNvPr id="362" name="Picture 361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1650951">
            <a:off x="7704708" y="6705026"/>
            <a:ext cx="7635691" cy="405591"/>
          </a:xfrm>
          <a:prstGeom prst="rect">
            <a:avLst/>
          </a:prstGeom>
        </p:spPr>
      </p:pic>
      <p:sp>
        <p:nvSpPr>
          <p:cNvPr id="364" name="Shape 364"/>
          <p:cNvSpPr/>
          <p:nvPr/>
        </p:nvSpPr>
        <p:spPr>
          <a:xfrm>
            <a:off x="6892317" y="4082582"/>
            <a:ext cx="1048966" cy="328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218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}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3" presetClass="entr" presetSubtype="16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3" presetClass="entr" presetSubtype="16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3" presetClass="entr" presetSubtype="16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3" presetClass="entr" presetSubtype="16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3" presetClass="entr" presetSubtype="16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7" animBg="1" advAuto="0"/>
      <p:bldP spid="338" grpId="1" animBg="1" advAuto="0"/>
      <p:bldP spid="339" grpId="2" animBg="1" advAuto="0"/>
      <p:bldP spid="340" grpId="6" animBg="1" advAuto="0"/>
      <p:bldP spid="341" grpId="5" animBg="1" advAuto="0"/>
      <p:bldP spid="342" grpId="4" animBg="1" advAuto="0"/>
      <p:bldP spid="343" grpId="3" animBg="1" advAuto="0"/>
      <p:bldP spid="344" grpId="9" animBg="1" advAuto="0"/>
      <p:bldP spid="345" grpId="10" animBg="1" advAuto="0"/>
      <p:bldP spid="346" grpId="11" animBg="1" advAuto="0"/>
      <p:bldP spid="347" grpId="12" animBg="1" advAuto="0"/>
      <p:bldP spid="348" grpId="13" animBg="1" advAuto="0"/>
      <p:bldP spid="349" grpId="15" animBg="1" advAuto="0"/>
      <p:bldP spid="350" grpId="16" animBg="1" advAuto="0"/>
      <p:bldP spid="351" grpId="8" animBg="1" advAuto="0"/>
      <p:bldP spid="353" grpId="14" animBg="1" advAuto="0"/>
      <p:bldP spid="354" grpId="22" animBg="1" advAuto="0"/>
      <p:bldP spid="355" grpId="23" animBg="1" advAuto="0"/>
      <p:bldP spid="356" grpId="17" animBg="1" advAuto="0"/>
      <p:bldP spid="358" grpId="18" animBg="1" advAuto="0"/>
      <p:bldP spid="360" grpId="19" animBg="1" advAuto="0"/>
      <p:bldP spid="362" grpId="20" animBg="1" advAuto="0"/>
      <p:bldP spid="364" grpId="2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369" name="Shape 369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Innervation of the thoracic wall</a:t>
            </a:r>
          </a:p>
        </p:txBody>
      </p:sp>
      <p:pic>
        <p:nvPicPr>
          <p:cNvPr id="37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9703" y="1197619"/>
            <a:ext cx="14353044" cy="10764783"/>
          </a:xfrm>
          <a:prstGeom prst="rect">
            <a:avLst/>
          </a:prstGeom>
        </p:spPr>
      </p:pic>
      <p:sp>
        <p:nvSpPr>
          <p:cNvPr id="371" name="Shape 371"/>
          <p:cNvSpPr/>
          <p:nvPr/>
        </p:nvSpPr>
        <p:spPr>
          <a:xfrm>
            <a:off x="10642600" y="7821357"/>
            <a:ext cx="7240588" cy="952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54" y="0"/>
                </a:moveTo>
                <a:cubicBezTo>
                  <a:pt x="11949" y="0"/>
                  <a:pt x="11864" y="645"/>
                  <a:pt x="11864" y="1441"/>
                </a:cubicBezTo>
                <a:lnTo>
                  <a:pt x="11864" y="10237"/>
                </a:lnTo>
                <a:lnTo>
                  <a:pt x="0" y="21600"/>
                </a:lnTo>
                <a:lnTo>
                  <a:pt x="15224" y="14442"/>
                </a:lnTo>
                <a:lnTo>
                  <a:pt x="21411" y="14442"/>
                </a:lnTo>
                <a:cubicBezTo>
                  <a:pt x="21515" y="14442"/>
                  <a:pt x="21600" y="13797"/>
                  <a:pt x="21600" y="13001"/>
                </a:cubicBezTo>
                <a:lnTo>
                  <a:pt x="21600" y="1441"/>
                </a:lnTo>
                <a:cubicBezTo>
                  <a:pt x="21600" y="645"/>
                  <a:pt x="21515" y="0"/>
                  <a:pt x="21411" y="0"/>
                </a:cubicBezTo>
                <a:lnTo>
                  <a:pt x="12054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Lateral pectoral N.</a:t>
            </a:r>
          </a:p>
        </p:txBody>
      </p:sp>
      <p:sp>
        <p:nvSpPr>
          <p:cNvPr id="372" name="Shape 372"/>
          <p:cNvSpPr/>
          <p:nvPr/>
        </p:nvSpPr>
        <p:spPr>
          <a:xfrm>
            <a:off x="10758884" y="8892044"/>
            <a:ext cx="7300120" cy="776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2" y="0"/>
                </a:moveTo>
                <a:cubicBezTo>
                  <a:pt x="12028" y="0"/>
                  <a:pt x="11944" y="791"/>
                  <a:pt x="11944" y="1767"/>
                </a:cubicBezTo>
                <a:lnTo>
                  <a:pt x="11944" y="12964"/>
                </a:lnTo>
                <a:lnTo>
                  <a:pt x="0" y="21600"/>
                </a:lnTo>
                <a:lnTo>
                  <a:pt x="18498" y="17713"/>
                </a:lnTo>
                <a:lnTo>
                  <a:pt x="21412" y="17713"/>
                </a:lnTo>
                <a:cubicBezTo>
                  <a:pt x="21516" y="17713"/>
                  <a:pt x="21600" y="16922"/>
                  <a:pt x="21600" y="15946"/>
                </a:cubicBezTo>
                <a:lnTo>
                  <a:pt x="21600" y="1767"/>
                </a:lnTo>
                <a:cubicBezTo>
                  <a:pt x="21600" y="791"/>
                  <a:pt x="21516" y="0"/>
                  <a:pt x="21412" y="0"/>
                </a:cubicBezTo>
                <a:lnTo>
                  <a:pt x="12132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Medial pectoral N.</a:t>
            </a:r>
          </a:p>
        </p:txBody>
      </p:sp>
      <p:sp>
        <p:nvSpPr>
          <p:cNvPr id="373" name="Shape 373"/>
          <p:cNvSpPr/>
          <p:nvPr/>
        </p:nvSpPr>
        <p:spPr>
          <a:xfrm>
            <a:off x="12599987" y="6450723"/>
            <a:ext cx="5230417" cy="964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85" y="0"/>
                </a:moveTo>
                <a:cubicBezTo>
                  <a:pt x="8240" y="0"/>
                  <a:pt x="8123" y="637"/>
                  <a:pt x="8123" y="1422"/>
                </a:cubicBezTo>
                <a:lnTo>
                  <a:pt x="8123" y="10178"/>
                </a:lnTo>
                <a:lnTo>
                  <a:pt x="0" y="21600"/>
                </a:lnTo>
                <a:lnTo>
                  <a:pt x="10594" y="14258"/>
                </a:lnTo>
                <a:lnTo>
                  <a:pt x="21338" y="14258"/>
                </a:lnTo>
                <a:cubicBezTo>
                  <a:pt x="21483" y="14258"/>
                  <a:pt x="21600" y="13621"/>
                  <a:pt x="21600" y="12836"/>
                </a:cubicBezTo>
                <a:lnTo>
                  <a:pt x="21600" y="1422"/>
                </a:lnTo>
                <a:cubicBezTo>
                  <a:pt x="21600" y="637"/>
                  <a:pt x="21483" y="0"/>
                  <a:pt x="21338" y="0"/>
                </a:cubicBezTo>
                <a:lnTo>
                  <a:pt x="8385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Long thoracic N.</a:t>
            </a:r>
          </a:p>
        </p:txBody>
      </p:sp>
      <p:sp>
        <p:nvSpPr>
          <p:cNvPr id="374" name="Shape 374"/>
          <p:cNvSpPr/>
          <p:nvPr/>
        </p:nvSpPr>
        <p:spPr>
          <a:xfrm>
            <a:off x="6985793" y="10598918"/>
            <a:ext cx="11109326" cy="1037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255" y="12250"/>
                </a:lnTo>
                <a:lnTo>
                  <a:pt x="15255" y="20278"/>
                </a:lnTo>
                <a:cubicBezTo>
                  <a:pt x="15255" y="21008"/>
                  <a:pt x="15310" y="21600"/>
                  <a:pt x="15378" y="21600"/>
                </a:cubicBezTo>
                <a:lnTo>
                  <a:pt x="21477" y="21600"/>
                </a:lnTo>
                <a:cubicBezTo>
                  <a:pt x="21545" y="21600"/>
                  <a:pt x="21600" y="21008"/>
                  <a:pt x="21600" y="20278"/>
                </a:cubicBezTo>
                <a:lnTo>
                  <a:pt x="21600" y="9673"/>
                </a:lnTo>
                <a:cubicBezTo>
                  <a:pt x="21600" y="8943"/>
                  <a:pt x="21545" y="8351"/>
                  <a:pt x="21477" y="8351"/>
                </a:cubicBezTo>
                <a:lnTo>
                  <a:pt x="18337" y="8351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Thoraco dorsal N.</a:t>
            </a:r>
          </a:p>
        </p:txBody>
      </p:sp>
      <p:sp>
        <p:nvSpPr>
          <p:cNvPr id="375" name="Shape 375"/>
          <p:cNvSpPr/>
          <p:nvPr/>
        </p:nvSpPr>
        <p:spPr>
          <a:xfrm>
            <a:off x="1244600" y="12026900"/>
            <a:ext cx="6493334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647700">
              <a:defRPr sz="18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Drizenko A. Professor of Anatomy and Anesthesiology - France</a:t>
            </a:r>
          </a:p>
        </p:txBody>
      </p:sp>
      <p:sp>
        <p:nvSpPr>
          <p:cNvPr id="376" name="Shape 376"/>
          <p:cNvSpPr/>
          <p:nvPr/>
        </p:nvSpPr>
        <p:spPr>
          <a:xfrm>
            <a:off x="5158184" y="10434474"/>
            <a:ext cx="12922648" cy="2206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012" y="17147"/>
                </a:lnTo>
                <a:lnTo>
                  <a:pt x="16012" y="20978"/>
                </a:lnTo>
                <a:cubicBezTo>
                  <a:pt x="16012" y="21322"/>
                  <a:pt x="16060" y="21600"/>
                  <a:pt x="16119" y="21600"/>
                </a:cubicBezTo>
                <a:lnTo>
                  <a:pt x="21494" y="21600"/>
                </a:lnTo>
                <a:cubicBezTo>
                  <a:pt x="21552" y="21600"/>
                  <a:pt x="21600" y="21322"/>
                  <a:pt x="21600" y="20978"/>
                </a:cubicBezTo>
                <a:lnTo>
                  <a:pt x="21600" y="15989"/>
                </a:lnTo>
                <a:cubicBezTo>
                  <a:pt x="21600" y="15646"/>
                  <a:pt x="21552" y="15368"/>
                  <a:pt x="21494" y="15368"/>
                </a:cubicBezTo>
                <a:lnTo>
                  <a:pt x="16824" y="15368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Lower subscap. 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381" name="Shape 381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Where are these nerves ?</a:t>
            </a:r>
          </a:p>
        </p:txBody>
      </p:sp>
      <p:sp>
        <p:nvSpPr>
          <p:cNvPr id="382" name="Shape 382"/>
          <p:cNvSpPr/>
          <p:nvPr/>
        </p:nvSpPr>
        <p:spPr>
          <a:xfrm>
            <a:off x="15884574" y="2876651"/>
            <a:ext cx="4362580" cy="627064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Dorsal Ramus</a:t>
            </a:r>
          </a:p>
        </p:txBody>
      </p:sp>
      <p:sp>
        <p:nvSpPr>
          <p:cNvPr id="383" name="Shape 383"/>
          <p:cNvSpPr/>
          <p:nvPr/>
        </p:nvSpPr>
        <p:spPr>
          <a:xfrm>
            <a:off x="11930457" y="1703438"/>
            <a:ext cx="2872364" cy="627063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Spinal nerve</a:t>
            </a:r>
          </a:p>
        </p:txBody>
      </p:sp>
      <p:sp>
        <p:nvSpPr>
          <p:cNvPr id="384" name="Shape 384"/>
          <p:cNvSpPr/>
          <p:nvPr/>
        </p:nvSpPr>
        <p:spPr>
          <a:xfrm>
            <a:off x="6247766" y="2876651"/>
            <a:ext cx="4362579" cy="627064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Ventral Ramus</a:t>
            </a:r>
          </a:p>
        </p:txBody>
      </p:sp>
      <p:pic>
        <p:nvPicPr>
          <p:cNvPr id="385" name="Screen Shot 2014-05-12 at 12.58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3407" y="3927047"/>
            <a:ext cx="8056343" cy="8737161"/>
          </a:xfrm>
          <a:prstGeom prst="rect">
            <a:avLst/>
          </a:prstGeom>
        </p:spPr>
      </p:pic>
      <p:pic>
        <p:nvPicPr>
          <p:cNvPr id="386" name="Screen Shot 2014-05-12 at 12.58.4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43569" y="4125980"/>
            <a:ext cx="10977714" cy="8339295"/>
          </a:xfrm>
          <a:prstGeom prst="rect">
            <a:avLst/>
          </a:prstGeom>
        </p:spPr>
      </p:pic>
      <p:sp>
        <p:nvSpPr>
          <p:cNvPr id="387" name="Shape 387"/>
          <p:cNvSpPr/>
          <p:nvPr/>
        </p:nvSpPr>
        <p:spPr>
          <a:xfrm>
            <a:off x="1249162" y="9044038"/>
            <a:ext cx="3927059" cy="627064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Intercostal nerve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392" name="IC-nerve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4078" y="2787642"/>
            <a:ext cx="10704295" cy="10060748"/>
          </a:xfrm>
          <a:prstGeom prst="rect">
            <a:avLst/>
          </a:prstGeom>
        </p:spPr>
      </p:pic>
      <p:sp>
        <p:nvSpPr>
          <p:cNvPr id="393" name="Shape 393"/>
          <p:cNvSpPr/>
          <p:nvPr/>
        </p:nvSpPr>
        <p:spPr>
          <a:xfrm>
            <a:off x="13778774" y="4295365"/>
            <a:ext cx="7021179" cy="4058743"/>
          </a:xfrm>
          <a:prstGeom prst="rect">
            <a:avLst/>
          </a:prstGeom>
          <a:ln>
            <a:solidFill>
              <a:srgbClr val="FFFB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lnSpc>
                <a:spcPct val="150000"/>
              </a:lnSpc>
              <a:spcBef>
                <a:spcPts val="5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Lateral – pierces the intercostal muscles/serratus anterior in the mid axillary line to give off anterior and posterior cutaneous branches except at T2 -&gt; Intercosto brachial nerve</a:t>
            </a:r>
          </a:p>
        </p:txBody>
      </p:sp>
      <p:sp>
        <p:nvSpPr>
          <p:cNvPr id="394" name="Shape 394"/>
          <p:cNvSpPr/>
          <p:nvPr/>
        </p:nvSpPr>
        <p:spPr>
          <a:xfrm flipH="1">
            <a:off x="9317748" y="4644007"/>
            <a:ext cx="4365331" cy="277706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 flipH="1">
            <a:off x="8428063" y="9430979"/>
            <a:ext cx="5202373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57799" marR="57799" algn="l" defTabSz="1295400"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13778774" y="9082800"/>
            <a:ext cx="7021179" cy="2078200"/>
          </a:xfrm>
          <a:prstGeom prst="rect">
            <a:avLst/>
          </a:prstGeom>
          <a:ln>
            <a:solidFill>
              <a:srgbClr val="FFFB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57200" algn="l" defTabSz="457200">
              <a:spcBef>
                <a:spcPts val="1000"/>
              </a:spcBef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Anterior – pierces the intercostal muscles and serratus anterior anteriorly to supply the medial breast.</a:t>
            </a:r>
          </a:p>
        </p:txBody>
      </p:sp>
      <p:sp>
        <p:nvSpPr>
          <p:cNvPr id="397" name="Shape 397"/>
          <p:cNvSpPr/>
          <p:nvPr/>
        </p:nvSpPr>
        <p:spPr>
          <a:xfrm>
            <a:off x="9500242" y="4484677"/>
            <a:ext cx="210291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Ventral ramus </a:t>
            </a:r>
          </a:p>
          <a:p>
            <a:pPr defTabSz="457200"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of </a:t>
            </a:r>
          </a:p>
          <a:p>
            <a:pPr defTabSz="457200"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the spinal nerve</a:t>
            </a:r>
          </a:p>
        </p:txBody>
      </p:sp>
      <p:sp>
        <p:nvSpPr>
          <p:cNvPr id="398" name="Shape 398"/>
          <p:cNvSpPr/>
          <p:nvPr/>
        </p:nvSpPr>
        <p:spPr>
          <a:xfrm>
            <a:off x="3937000" y="1314220"/>
            <a:ext cx="2872363" cy="627064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Spinal nerve</a:t>
            </a:r>
          </a:p>
        </p:txBody>
      </p:sp>
      <p:sp>
        <p:nvSpPr>
          <p:cNvPr id="399" name="Shape 399"/>
          <p:cNvSpPr/>
          <p:nvPr/>
        </p:nvSpPr>
        <p:spPr>
          <a:xfrm>
            <a:off x="7733665" y="1314220"/>
            <a:ext cx="4362580" cy="627064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Ventral Ramus</a:t>
            </a:r>
          </a:p>
        </p:txBody>
      </p:sp>
      <p:sp>
        <p:nvSpPr>
          <p:cNvPr id="400" name="Shape 400"/>
          <p:cNvSpPr/>
          <p:nvPr/>
        </p:nvSpPr>
        <p:spPr>
          <a:xfrm>
            <a:off x="13020547" y="1314220"/>
            <a:ext cx="4362580" cy="627064"/>
          </a:xfrm>
          <a:prstGeom prst="roundRect">
            <a:avLst>
              <a:gd name="adj" fmla="val 30380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Intercostal nerve</a:t>
            </a:r>
          </a:p>
        </p:txBody>
      </p:sp>
      <p:sp>
        <p:nvSpPr>
          <p:cNvPr id="401" name="Shape 401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Where are these nerves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406" name="Untitled-3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500" y="2312038"/>
            <a:ext cx="12833600" cy="9091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Untitled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43799" y="3557227"/>
            <a:ext cx="12048251" cy="660154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Where are these nerves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ec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2150603"/>
            <a:ext cx="12834072" cy="10467791"/>
          </a:xfrm>
          <a:prstGeom prst="rect">
            <a:avLst/>
          </a:prstGeom>
        </p:spPr>
      </p:pic>
      <p:pic>
        <p:nvPicPr>
          <p:cNvPr id="411" name="image.jpg"/>
          <p:cNvPicPr>
            <a:picLocks/>
          </p:cNvPicPr>
          <p:nvPr/>
        </p:nvPicPr>
        <p:blipFill>
          <a:blip r:embed="rId3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14" name="Shape 414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Where are these nerves ?</a:t>
            </a:r>
          </a:p>
        </p:txBody>
      </p:sp>
      <p:sp>
        <p:nvSpPr>
          <p:cNvPr id="415" name="Shape 415"/>
          <p:cNvSpPr/>
          <p:nvPr/>
        </p:nvSpPr>
        <p:spPr>
          <a:xfrm>
            <a:off x="9779000" y="5548849"/>
            <a:ext cx="4635431" cy="722115"/>
          </a:xfrm>
          <a:prstGeom prst="roundRect">
            <a:avLst>
              <a:gd name="adj" fmla="val 28031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Lateral pectoral nerve</a:t>
            </a:r>
          </a:p>
        </p:txBody>
      </p:sp>
      <p:sp>
        <p:nvSpPr>
          <p:cNvPr id="416" name="Shape 416"/>
          <p:cNvSpPr/>
          <p:nvPr/>
        </p:nvSpPr>
        <p:spPr>
          <a:xfrm>
            <a:off x="8204200" y="4052093"/>
            <a:ext cx="4493349" cy="844750"/>
          </a:xfrm>
          <a:prstGeom prst="roundRect">
            <a:avLst>
              <a:gd name="adj" fmla="val 23227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Medial pectoral nerve</a:t>
            </a:r>
          </a:p>
        </p:txBody>
      </p:sp>
      <p:sp>
        <p:nvSpPr>
          <p:cNvPr id="417" name="Shape 417"/>
          <p:cNvSpPr/>
          <p:nvPr/>
        </p:nvSpPr>
        <p:spPr>
          <a:xfrm>
            <a:off x="17360900" y="5082120"/>
            <a:ext cx="4493349" cy="722115"/>
          </a:xfrm>
          <a:prstGeom prst="roundRect">
            <a:avLst>
              <a:gd name="adj" fmla="val 27172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Long thoracic nerve</a:t>
            </a:r>
          </a:p>
        </p:txBody>
      </p:sp>
      <p:pic>
        <p:nvPicPr>
          <p:cNvPr id="418" name="Screen Shot 2014-05-12 at 12.29.4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292781" y="6115644"/>
            <a:ext cx="6543661" cy="6448629"/>
          </a:xfrm>
          <a:prstGeom prst="rect">
            <a:avLst/>
          </a:prstGeom>
        </p:spPr>
      </p:pic>
      <p:sp>
        <p:nvSpPr>
          <p:cNvPr id="419" name="Shape 419"/>
          <p:cNvSpPr/>
          <p:nvPr/>
        </p:nvSpPr>
        <p:spPr>
          <a:xfrm>
            <a:off x="571500" y="6834720"/>
            <a:ext cx="4493349" cy="722115"/>
          </a:xfrm>
          <a:prstGeom prst="roundRect">
            <a:avLst>
              <a:gd name="adj" fmla="val 27172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Long thoracic nerve</a:t>
            </a:r>
          </a:p>
        </p:txBody>
      </p:sp>
      <p:sp>
        <p:nvSpPr>
          <p:cNvPr id="420" name="Shape 420"/>
          <p:cNvSpPr/>
          <p:nvPr/>
        </p:nvSpPr>
        <p:spPr>
          <a:xfrm>
            <a:off x="10566400" y="8141493"/>
            <a:ext cx="4493349" cy="844750"/>
          </a:xfrm>
          <a:prstGeom prst="roundRect">
            <a:avLst>
              <a:gd name="adj" fmla="val 23227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Infra scapular nerve</a:t>
            </a:r>
          </a:p>
        </p:txBody>
      </p:sp>
      <p:sp>
        <p:nvSpPr>
          <p:cNvPr id="421" name="Shape 421"/>
          <p:cNvSpPr/>
          <p:nvPr/>
        </p:nvSpPr>
        <p:spPr>
          <a:xfrm flipH="1">
            <a:off x="7725072" y="8632493"/>
            <a:ext cx="2830166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26" name="Shape 426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Innervation of the Breast </a:t>
            </a:r>
          </a:p>
        </p:txBody>
      </p:sp>
      <p:grpSp>
        <p:nvGrpSpPr>
          <p:cNvPr id="429" name="Group 429"/>
          <p:cNvGrpSpPr/>
          <p:nvPr/>
        </p:nvGrpSpPr>
        <p:grpSpPr>
          <a:xfrm>
            <a:off x="1260319" y="1432777"/>
            <a:ext cx="14659013" cy="10850446"/>
            <a:chOff x="0" y="0"/>
            <a:chExt cx="14659012" cy="10850444"/>
          </a:xfrm>
        </p:grpSpPr>
        <p:sp>
          <p:nvSpPr>
            <p:cNvPr id="427" name="Shape 427"/>
            <p:cNvSpPr/>
            <p:nvPr/>
          </p:nvSpPr>
          <p:spPr>
            <a:xfrm>
              <a:off x="0" y="0"/>
              <a:ext cx="14659013" cy="1085044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tabLst>
                  <a:tab pos="1168400" algn="l"/>
                </a:tabLst>
                <a:defRPr sz="4400">
                  <a:solidFill>
                    <a:srgbClr val="39362D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pPr>
              <a:endParaRPr/>
            </a:p>
          </p:txBody>
        </p:sp>
        <p:pic>
          <p:nvPicPr>
            <p:cNvPr id="428" name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429785" y="748819"/>
              <a:ext cx="13429060" cy="10071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" y="0"/>
                  </a:moveTo>
                  <a:cubicBezTo>
                    <a:pt x="8" y="0"/>
                    <a:pt x="0" y="4860"/>
                    <a:pt x="0" y="10800"/>
                  </a:cubicBezTo>
                  <a:lnTo>
                    <a:pt x="0" y="21600"/>
                  </a:lnTo>
                  <a:lnTo>
                    <a:pt x="6195" y="21600"/>
                  </a:lnTo>
                  <a:lnTo>
                    <a:pt x="12390" y="21600"/>
                  </a:lnTo>
                  <a:lnTo>
                    <a:pt x="12380" y="21484"/>
                  </a:lnTo>
                  <a:lnTo>
                    <a:pt x="12369" y="21368"/>
                  </a:lnTo>
                  <a:lnTo>
                    <a:pt x="12252" y="21366"/>
                  </a:lnTo>
                  <a:lnTo>
                    <a:pt x="12231" y="21366"/>
                  </a:lnTo>
                  <a:lnTo>
                    <a:pt x="11848" y="21359"/>
                  </a:lnTo>
                  <a:cubicBezTo>
                    <a:pt x="11761" y="21358"/>
                    <a:pt x="11707" y="21354"/>
                    <a:pt x="11643" y="21351"/>
                  </a:cubicBezTo>
                  <a:lnTo>
                    <a:pt x="11625" y="21350"/>
                  </a:lnTo>
                  <a:cubicBezTo>
                    <a:pt x="11621" y="21350"/>
                    <a:pt x="11616" y="21350"/>
                    <a:pt x="11612" y="21350"/>
                  </a:cubicBezTo>
                  <a:cubicBezTo>
                    <a:pt x="11446" y="21342"/>
                    <a:pt x="11325" y="21331"/>
                    <a:pt x="11325" y="21317"/>
                  </a:cubicBezTo>
                  <a:cubicBezTo>
                    <a:pt x="11325" y="21298"/>
                    <a:pt x="11387" y="21279"/>
                    <a:pt x="11462" y="21273"/>
                  </a:cubicBezTo>
                  <a:cubicBezTo>
                    <a:pt x="11557" y="21266"/>
                    <a:pt x="11598" y="21250"/>
                    <a:pt x="11600" y="21219"/>
                  </a:cubicBezTo>
                  <a:cubicBezTo>
                    <a:pt x="11599" y="21218"/>
                    <a:pt x="11600" y="21218"/>
                    <a:pt x="11600" y="21217"/>
                  </a:cubicBezTo>
                  <a:cubicBezTo>
                    <a:pt x="11599" y="21216"/>
                    <a:pt x="11598" y="21215"/>
                    <a:pt x="11598" y="21214"/>
                  </a:cubicBezTo>
                  <a:cubicBezTo>
                    <a:pt x="11596" y="21187"/>
                    <a:pt x="11566" y="21166"/>
                    <a:pt x="11519" y="21160"/>
                  </a:cubicBezTo>
                  <a:cubicBezTo>
                    <a:pt x="11452" y="21151"/>
                    <a:pt x="11436" y="21135"/>
                    <a:pt x="11430" y="21060"/>
                  </a:cubicBezTo>
                  <a:cubicBezTo>
                    <a:pt x="11422" y="20976"/>
                    <a:pt x="11413" y="20969"/>
                    <a:pt x="11280" y="20960"/>
                  </a:cubicBezTo>
                  <a:lnTo>
                    <a:pt x="11137" y="20950"/>
                  </a:lnTo>
                  <a:lnTo>
                    <a:pt x="11137" y="20917"/>
                  </a:lnTo>
                  <a:lnTo>
                    <a:pt x="11137" y="20717"/>
                  </a:lnTo>
                  <a:lnTo>
                    <a:pt x="11137" y="20700"/>
                  </a:lnTo>
                  <a:lnTo>
                    <a:pt x="11137" y="20483"/>
                  </a:lnTo>
                  <a:lnTo>
                    <a:pt x="11195" y="20476"/>
                  </a:lnTo>
                  <a:cubicBezTo>
                    <a:pt x="11199" y="20475"/>
                    <a:pt x="11201" y="20474"/>
                    <a:pt x="11206" y="20473"/>
                  </a:cubicBezTo>
                  <a:cubicBezTo>
                    <a:pt x="11302" y="20458"/>
                    <a:pt x="11302" y="20341"/>
                    <a:pt x="11206" y="20327"/>
                  </a:cubicBezTo>
                  <a:cubicBezTo>
                    <a:pt x="11149" y="20318"/>
                    <a:pt x="11136" y="20299"/>
                    <a:pt x="11130" y="20208"/>
                  </a:cubicBezTo>
                  <a:cubicBezTo>
                    <a:pt x="11128" y="20182"/>
                    <a:pt x="11126" y="20162"/>
                    <a:pt x="11123" y="20147"/>
                  </a:cubicBezTo>
                  <a:cubicBezTo>
                    <a:pt x="11121" y="20138"/>
                    <a:pt x="11116" y="20134"/>
                    <a:pt x="11112" y="20128"/>
                  </a:cubicBezTo>
                  <a:cubicBezTo>
                    <a:pt x="11109" y="20124"/>
                    <a:pt x="11108" y="20116"/>
                    <a:pt x="11103" y="20113"/>
                  </a:cubicBezTo>
                  <a:cubicBezTo>
                    <a:pt x="11085" y="20102"/>
                    <a:pt x="11051" y="20101"/>
                    <a:pt x="10992" y="20101"/>
                  </a:cubicBezTo>
                  <a:cubicBezTo>
                    <a:pt x="10895" y="20102"/>
                    <a:pt x="10875" y="20111"/>
                    <a:pt x="10875" y="20164"/>
                  </a:cubicBezTo>
                  <a:cubicBezTo>
                    <a:pt x="10875" y="20269"/>
                    <a:pt x="10825" y="20280"/>
                    <a:pt x="10754" y="20189"/>
                  </a:cubicBezTo>
                  <a:cubicBezTo>
                    <a:pt x="10699" y="20118"/>
                    <a:pt x="10659" y="20102"/>
                    <a:pt x="10525" y="20093"/>
                  </a:cubicBezTo>
                  <a:cubicBezTo>
                    <a:pt x="10447" y="20089"/>
                    <a:pt x="10407" y="20085"/>
                    <a:pt x="10385" y="20072"/>
                  </a:cubicBezTo>
                  <a:cubicBezTo>
                    <a:pt x="10363" y="20059"/>
                    <a:pt x="10359" y="20036"/>
                    <a:pt x="10355" y="19991"/>
                  </a:cubicBezTo>
                  <a:cubicBezTo>
                    <a:pt x="10353" y="19966"/>
                    <a:pt x="10347" y="19953"/>
                    <a:pt x="10341" y="19939"/>
                  </a:cubicBezTo>
                  <a:cubicBezTo>
                    <a:pt x="10335" y="19927"/>
                    <a:pt x="10328" y="19918"/>
                    <a:pt x="10319" y="19911"/>
                  </a:cubicBezTo>
                  <a:cubicBezTo>
                    <a:pt x="10319" y="19911"/>
                    <a:pt x="10319" y="19911"/>
                    <a:pt x="10318" y="19911"/>
                  </a:cubicBezTo>
                  <a:cubicBezTo>
                    <a:pt x="10311" y="19908"/>
                    <a:pt x="10305" y="19903"/>
                    <a:pt x="10295" y="19902"/>
                  </a:cubicBezTo>
                  <a:cubicBezTo>
                    <a:pt x="10295" y="19902"/>
                    <a:pt x="10294" y="19902"/>
                    <a:pt x="10294" y="19902"/>
                  </a:cubicBezTo>
                  <a:cubicBezTo>
                    <a:pt x="10272" y="19901"/>
                    <a:pt x="10247" y="19914"/>
                    <a:pt x="10225" y="19950"/>
                  </a:cubicBezTo>
                  <a:cubicBezTo>
                    <a:pt x="10186" y="20012"/>
                    <a:pt x="10078" y="20015"/>
                    <a:pt x="10060" y="19954"/>
                  </a:cubicBezTo>
                  <a:cubicBezTo>
                    <a:pt x="10054" y="19930"/>
                    <a:pt x="10023" y="19912"/>
                    <a:pt x="9991" y="19910"/>
                  </a:cubicBezTo>
                  <a:cubicBezTo>
                    <a:pt x="9991" y="19910"/>
                    <a:pt x="9990" y="19910"/>
                    <a:pt x="9990" y="19910"/>
                  </a:cubicBezTo>
                  <a:cubicBezTo>
                    <a:pt x="9987" y="19909"/>
                    <a:pt x="9984" y="19908"/>
                    <a:pt x="9981" y="19907"/>
                  </a:cubicBezTo>
                  <a:cubicBezTo>
                    <a:pt x="9947" y="19906"/>
                    <a:pt x="9908" y="19892"/>
                    <a:pt x="9894" y="19873"/>
                  </a:cubicBezTo>
                  <a:cubicBezTo>
                    <a:pt x="9851" y="19816"/>
                    <a:pt x="9893" y="19733"/>
                    <a:pt x="9965" y="19733"/>
                  </a:cubicBezTo>
                  <a:cubicBezTo>
                    <a:pt x="10021" y="19733"/>
                    <a:pt x="10026" y="19725"/>
                    <a:pt x="10000" y="19683"/>
                  </a:cubicBezTo>
                  <a:cubicBezTo>
                    <a:pt x="9983" y="19656"/>
                    <a:pt x="9977" y="19607"/>
                    <a:pt x="9985" y="19575"/>
                  </a:cubicBezTo>
                  <a:cubicBezTo>
                    <a:pt x="9995" y="19537"/>
                    <a:pt x="9984" y="19544"/>
                    <a:pt x="9954" y="19596"/>
                  </a:cubicBezTo>
                  <a:cubicBezTo>
                    <a:pt x="9905" y="19678"/>
                    <a:pt x="9856" y="19645"/>
                    <a:pt x="9884" y="19548"/>
                  </a:cubicBezTo>
                  <a:cubicBezTo>
                    <a:pt x="9894" y="19514"/>
                    <a:pt x="9881" y="19500"/>
                    <a:pt x="9837" y="19500"/>
                  </a:cubicBezTo>
                  <a:cubicBezTo>
                    <a:pt x="9786" y="19500"/>
                    <a:pt x="9775" y="19516"/>
                    <a:pt x="9775" y="19596"/>
                  </a:cubicBezTo>
                  <a:cubicBezTo>
                    <a:pt x="9775" y="19677"/>
                    <a:pt x="9760" y="19723"/>
                    <a:pt x="9733" y="19735"/>
                  </a:cubicBezTo>
                  <a:cubicBezTo>
                    <a:pt x="9732" y="19737"/>
                    <a:pt x="9731" y="19744"/>
                    <a:pt x="9730" y="19745"/>
                  </a:cubicBezTo>
                  <a:cubicBezTo>
                    <a:pt x="9727" y="19748"/>
                    <a:pt x="9714" y="19738"/>
                    <a:pt x="9705" y="19733"/>
                  </a:cubicBezTo>
                  <a:cubicBezTo>
                    <a:pt x="9699" y="19731"/>
                    <a:pt x="9693" y="19726"/>
                    <a:pt x="9687" y="19723"/>
                  </a:cubicBezTo>
                  <a:cubicBezTo>
                    <a:pt x="9671" y="19715"/>
                    <a:pt x="9653" y="19701"/>
                    <a:pt x="9631" y="19676"/>
                  </a:cubicBezTo>
                  <a:cubicBezTo>
                    <a:pt x="9590" y="19625"/>
                    <a:pt x="9524" y="19558"/>
                    <a:pt x="9485" y="19527"/>
                  </a:cubicBezTo>
                  <a:cubicBezTo>
                    <a:pt x="9448" y="19498"/>
                    <a:pt x="9432" y="19469"/>
                    <a:pt x="9423" y="19430"/>
                  </a:cubicBezTo>
                  <a:cubicBezTo>
                    <a:pt x="9423" y="19430"/>
                    <a:pt x="9423" y="19429"/>
                    <a:pt x="9423" y="19429"/>
                  </a:cubicBezTo>
                  <a:cubicBezTo>
                    <a:pt x="9418" y="19418"/>
                    <a:pt x="9413" y="19404"/>
                    <a:pt x="9410" y="19390"/>
                  </a:cubicBezTo>
                  <a:cubicBezTo>
                    <a:pt x="9405" y="19371"/>
                    <a:pt x="9403" y="19349"/>
                    <a:pt x="9405" y="19320"/>
                  </a:cubicBezTo>
                  <a:cubicBezTo>
                    <a:pt x="9408" y="19280"/>
                    <a:pt x="9413" y="19259"/>
                    <a:pt x="9423" y="19242"/>
                  </a:cubicBezTo>
                  <a:cubicBezTo>
                    <a:pt x="9423" y="19241"/>
                    <a:pt x="9423" y="19237"/>
                    <a:pt x="9424" y="19236"/>
                  </a:cubicBezTo>
                  <a:cubicBezTo>
                    <a:pt x="9425" y="19235"/>
                    <a:pt x="9426" y="19233"/>
                    <a:pt x="9427" y="19232"/>
                  </a:cubicBezTo>
                  <a:cubicBezTo>
                    <a:pt x="9437" y="19217"/>
                    <a:pt x="9452" y="19211"/>
                    <a:pt x="9480" y="19207"/>
                  </a:cubicBezTo>
                  <a:cubicBezTo>
                    <a:pt x="9539" y="19197"/>
                    <a:pt x="9548" y="19180"/>
                    <a:pt x="9555" y="19056"/>
                  </a:cubicBezTo>
                  <a:cubicBezTo>
                    <a:pt x="9562" y="18921"/>
                    <a:pt x="9565" y="18916"/>
                    <a:pt x="9656" y="18906"/>
                  </a:cubicBezTo>
                  <a:cubicBezTo>
                    <a:pt x="9724" y="18899"/>
                    <a:pt x="9755" y="18911"/>
                    <a:pt x="9766" y="18948"/>
                  </a:cubicBezTo>
                  <a:cubicBezTo>
                    <a:pt x="9773" y="18974"/>
                    <a:pt x="9797" y="18994"/>
                    <a:pt x="9820" y="18997"/>
                  </a:cubicBezTo>
                  <a:cubicBezTo>
                    <a:pt x="9830" y="18997"/>
                    <a:pt x="9836" y="18992"/>
                    <a:pt x="9842" y="18988"/>
                  </a:cubicBezTo>
                  <a:cubicBezTo>
                    <a:pt x="9843" y="18987"/>
                    <a:pt x="9845" y="18987"/>
                    <a:pt x="9846" y="18986"/>
                  </a:cubicBezTo>
                  <a:cubicBezTo>
                    <a:pt x="9851" y="18983"/>
                    <a:pt x="9858" y="18983"/>
                    <a:pt x="9862" y="18976"/>
                  </a:cubicBezTo>
                  <a:cubicBezTo>
                    <a:pt x="9864" y="18973"/>
                    <a:pt x="9864" y="18966"/>
                    <a:pt x="9866" y="18961"/>
                  </a:cubicBezTo>
                  <a:cubicBezTo>
                    <a:pt x="9866" y="18961"/>
                    <a:pt x="9866" y="18960"/>
                    <a:pt x="9866" y="18959"/>
                  </a:cubicBezTo>
                  <a:cubicBezTo>
                    <a:pt x="9866" y="18959"/>
                    <a:pt x="9866" y="18958"/>
                    <a:pt x="9866" y="18958"/>
                  </a:cubicBezTo>
                  <a:cubicBezTo>
                    <a:pt x="9872" y="18941"/>
                    <a:pt x="9878" y="18923"/>
                    <a:pt x="9880" y="18892"/>
                  </a:cubicBezTo>
                  <a:cubicBezTo>
                    <a:pt x="9888" y="18784"/>
                    <a:pt x="9889" y="18783"/>
                    <a:pt x="10034" y="18773"/>
                  </a:cubicBezTo>
                  <a:cubicBezTo>
                    <a:pt x="10195" y="18761"/>
                    <a:pt x="10250" y="18799"/>
                    <a:pt x="10250" y="18919"/>
                  </a:cubicBezTo>
                  <a:cubicBezTo>
                    <a:pt x="10250" y="18990"/>
                    <a:pt x="10262" y="18997"/>
                    <a:pt x="10394" y="19007"/>
                  </a:cubicBezTo>
                  <a:cubicBezTo>
                    <a:pt x="10461" y="19011"/>
                    <a:pt x="10496" y="19015"/>
                    <a:pt x="10516" y="19028"/>
                  </a:cubicBezTo>
                  <a:cubicBezTo>
                    <a:pt x="10527" y="19035"/>
                    <a:pt x="10533" y="19044"/>
                    <a:pt x="10537" y="19058"/>
                  </a:cubicBezTo>
                  <a:cubicBezTo>
                    <a:pt x="10541" y="19071"/>
                    <a:pt x="10544" y="19086"/>
                    <a:pt x="10546" y="19108"/>
                  </a:cubicBezTo>
                  <a:cubicBezTo>
                    <a:pt x="10549" y="19152"/>
                    <a:pt x="10553" y="19174"/>
                    <a:pt x="10571" y="19186"/>
                  </a:cubicBezTo>
                  <a:cubicBezTo>
                    <a:pt x="10590" y="19198"/>
                    <a:pt x="10623" y="19200"/>
                    <a:pt x="10687" y="19200"/>
                  </a:cubicBezTo>
                  <a:lnTo>
                    <a:pt x="10797" y="19200"/>
                  </a:lnTo>
                  <a:lnTo>
                    <a:pt x="10805" y="19059"/>
                  </a:lnTo>
                  <a:lnTo>
                    <a:pt x="10812" y="18916"/>
                  </a:lnTo>
                  <a:lnTo>
                    <a:pt x="11070" y="18907"/>
                  </a:lnTo>
                  <a:cubicBezTo>
                    <a:pt x="11165" y="18903"/>
                    <a:pt x="11223" y="18903"/>
                    <a:pt x="11259" y="18910"/>
                  </a:cubicBezTo>
                  <a:cubicBezTo>
                    <a:pt x="11309" y="18915"/>
                    <a:pt x="11334" y="18925"/>
                    <a:pt x="11341" y="18949"/>
                  </a:cubicBezTo>
                  <a:cubicBezTo>
                    <a:pt x="11347" y="18970"/>
                    <a:pt x="11379" y="18983"/>
                    <a:pt x="11489" y="18990"/>
                  </a:cubicBezTo>
                  <a:cubicBezTo>
                    <a:pt x="11612" y="18997"/>
                    <a:pt x="11815" y="19000"/>
                    <a:pt x="12177" y="19000"/>
                  </a:cubicBezTo>
                  <a:lnTo>
                    <a:pt x="12998" y="19000"/>
                  </a:lnTo>
                  <a:lnTo>
                    <a:pt x="13005" y="18791"/>
                  </a:lnTo>
                  <a:lnTo>
                    <a:pt x="13013" y="18584"/>
                  </a:lnTo>
                  <a:lnTo>
                    <a:pt x="13167" y="18574"/>
                  </a:lnTo>
                  <a:cubicBezTo>
                    <a:pt x="13305" y="18565"/>
                    <a:pt x="13323" y="18556"/>
                    <a:pt x="13329" y="18491"/>
                  </a:cubicBezTo>
                  <a:cubicBezTo>
                    <a:pt x="13331" y="18477"/>
                    <a:pt x="13334" y="18466"/>
                    <a:pt x="13338" y="18456"/>
                  </a:cubicBezTo>
                  <a:cubicBezTo>
                    <a:pt x="13342" y="18448"/>
                    <a:pt x="13347" y="18442"/>
                    <a:pt x="13353" y="18436"/>
                  </a:cubicBezTo>
                  <a:cubicBezTo>
                    <a:pt x="13356" y="18433"/>
                    <a:pt x="13357" y="18429"/>
                    <a:pt x="13361" y="18426"/>
                  </a:cubicBezTo>
                  <a:cubicBezTo>
                    <a:pt x="13361" y="18426"/>
                    <a:pt x="13362" y="18426"/>
                    <a:pt x="13362" y="18425"/>
                  </a:cubicBezTo>
                  <a:cubicBezTo>
                    <a:pt x="13362" y="18425"/>
                    <a:pt x="13363" y="18425"/>
                    <a:pt x="13363" y="18425"/>
                  </a:cubicBezTo>
                  <a:cubicBezTo>
                    <a:pt x="13385" y="18410"/>
                    <a:pt x="13421" y="18400"/>
                    <a:pt x="13481" y="18388"/>
                  </a:cubicBezTo>
                  <a:cubicBezTo>
                    <a:pt x="13591" y="18366"/>
                    <a:pt x="13625" y="18346"/>
                    <a:pt x="13625" y="18303"/>
                  </a:cubicBezTo>
                  <a:cubicBezTo>
                    <a:pt x="13625" y="18206"/>
                    <a:pt x="13680" y="18167"/>
                    <a:pt x="13816" y="18167"/>
                  </a:cubicBezTo>
                  <a:cubicBezTo>
                    <a:pt x="13920" y="18167"/>
                    <a:pt x="13940" y="18161"/>
                    <a:pt x="13949" y="18109"/>
                  </a:cubicBezTo>
                  <a:cubicBezTo>
                    <a:pt x="13949" y="18104"/>
                    <a:pt x="13950" y="18102"/>
                    <a:pt x="13950" y="18097"/>
                  </a:cubicBezTo>
                  <a:cubicBezTo>
                    <a:pt x="13950" y="18040"/>
                    <a:pt x="13958" y="18010"/>
                    <a:pt x="13983" y="17993"/>
                  </a:cubicBezTo>
                  <a:cubicBezTo>
                    <a:pt x="13984" y="17993"/>
                    <a:pt x="13983" y="17991"/>
                    <a:pt x="13984" y="17991"/>
                  </a:cubicBezTo>
                  <a:cubicBezTo>
                    <a:pt x="13994" y="17985"/>
                    <a:pt x="14012" y="17982"/>
                    <a:pt x="14030" y="17980"/>
                  </a:cubicBezTo>
                  <a:cubicBezTo>
                    <a:pt x="14036" y="17980"/>
                    <a:pt x="14041" y="17979"/>
                    <a:pt x="14048" y="17979"/>
                  </a:cubicBezTo>
                  <a:cubicBezTo>
                    <a:pt x="14070" y="17979"/>
                    <a:pt x="14102" y="17981"/>
                    <a:pt x="14136" y="17985"/>
                  </a:cubicBezTo>
                  <a:cubicBezTo>
                    <a:pt x="14137" y="17985"/>
                    <a:pt x="14137" y="17985"/>
                    <a:pt x="14138" y="17985"/>
                  </a:cubicBezTo>
                  <a:cubicBezTo>
                    <a:pt x="14148" y="17985"/>
                    <a:pt x="14148" y="17984"/>
                    <a:pt x="14163" y="17984"/>
                  </a:cubicBezTo>
                  <a:lnTo>
                    <a:pt x="14362" y="17984"/>
                  </a:lnTo>
                  <a:lnTo>
                    <a:pt x="14362" y="18017"/>
                  </a:lnTo>
                  <a:lnTo>
                    <a:pt x="14362" y="18200"/>
                  </a:lnTo>
                  <a:lnTo>
                    <a:pt x="14362" y="18217"/>
                  </a:lnTo>
                  <a:cubicBezTo>
                    <a:pt x="14362" y="18274"/>
                    <a:pt x="14360" y="18302"/>
                    <a:pt x="14357" y="18333"/>
                  </a:cubicBezTo>
                  <a:cubicBezTo>
                    <a:pt x="14356" y="18344"/>
                    <a:pt x="14356" y="18367"/>
                    <a:pt x="14355" y="18375"/>
                  </a:cubicBezTo>
                  <a:cubicBezTo>
                    <a:pt x="14353" y="18383"/>
                    <a:pt x="14350" y="18389"/>
                    <a:pt x="14348" y="18395"/>
                  </a:cubicBezTo>
                  <a:cubicBezTo>
                    <a:pt x="14347" y="18395"/>
                    <a:pt x="14347" y="18395"/>
                    <a:pt x="14347" y="18395"/>
                  </a:cubicBezTo>
                  <a:cubicBezTo>
                    <a:pt x="14345" y="18400"/>
                    <a:pt x="14343" y="18405"/>
                    <a:pt x="14340" y="18408"/>
                  </a:cubicBezTo>
                  <a:cubicBezTo>
                    <a:pt x="14340" y="18408"/>
                    <a:pt x="14340" y="18409"/>
                    <a:pt x="14340" y="18409"/>
                  </a:cubicBezTo>
                  <a:cubicBezTo>
                    <a:pt x="14339" y="18410"/>
                    <a:pt x="14337" y="18411"/>
                    <a:pt x="14336" y="18412"/>
                  </a:cubicBezTo>
                  <a:cubicBezTo>
                    <a:pt x="14332" y="18414"/>
                    <a:pt x="14329" y="18417"/>
                    <a:pt x="14325" y="18417"/>
                  </a:cubicBezTo>
                  <a:cubicBezTo>
                    <a:pt x="14324" y="18417"/>
                    <a:pt x="14324" y="18414"/>
                    <a:pt x="14323" y="18414"/>
                  </a:cubicBezTo>
                  <a:cubicBezTo>
                    <a:pt x="14319" y="18415"/>
                    <a:pt x="14317" y="18417"/>
                    <a:pt x="14313" y="18417"/>
                  </a:cubicBezTo>
                  <a:cubicBezTo>
                    <a:pt x="14280" y="18417"/>
                    <a:pt x="14260" y="18391"/>
                    <a:pt x="14255" y="18342"/>
                  </a:cubicBezTo>
                  <a:cubicBezTo>
                    <a:pt x="14250" y="18294"/>
                    <a:pt x="14229" y="18267"/>
                    <a:pt x="14198" y="18267"/>
                  </a:cubicBezTo>
                  <a:cubicBezTo>
                    <a:pt x="14170" y="18267"/>
                    <a:pt x="14154" y="18287"/>
                    <a:pt x="14152" y="18312"/>
                  </a:cubicBezTo>
                  <a:cubicBezTo>
                    <a:pt x="14151" y="18323"/>
                    <a:pt x="14153" y="18335"/>
                    <a:pt x="14158" y="18346"/>
                  </a:cubicBezTo>
                  <a:cubicBezTo>
                    <a:pt x="14160" y="18349"/>
                    <a:pt x="14163" y="18351"/>
                    <a:pt x="14165" y="18354"/>
                  </a:cubicBezTo>
                  <a:cubicBezTo>
                    <a:pt x="14171" y="18363"/>
                    <a:pt x="14177" y="18374"/>
                    <a:pt x="14187" y="18379"/>
                  </a:cubicBezTo>
                  <a:cubicBezTo>
                    <a:pt x="14188" y="18379"/>
                    <a:pt x="14188" y="18379"/>
                    <a:pt x="14189" y="18379"/>
                  </a:cubicBezTo>
                  <a:cubicBezTo>
                    <a:pt x="14197" y="18384"/>
                    <a:pt x="14203" y="18391"/>
                    <a:pt x="14208" y="18402"/>
                  </a:cubicBezTo>
                  <a:cubicBezTo>
                    <a:pt x="14213" y="18413"/>
                    <a:pt x="14216" y="18430"/>
                    <a:pt x="14218" y="18450"/>
                  </a:cubicBezTo>
                  <a:cubicBezTo>
                    <a:pt x="14218" y="18450"/>
                    <a:pt x="14218" y="18451"/>
                    <a:pt x="14218" y="18451"/>
                  </a:cubicBezTo>
                  <a:cubicBezTo>
                    <a:pt x="14232" y="18528"/>
                    <a:pt x="14230" y="18650"/>
                    <a:pt x="14216" y="18748"/>
                  </a:cubicBezTo>
                  <a:cubicBezTo>
                    <a:pt x="14215" y="18748"/>
                    <a:pt x="14216" y="18748"/>
                    <a:pt x="14216" y="18749"/>
                  </a:cubicBezTo>
                  <a:lnTo>
                    <a:pt x="14212" y="18850"/>
                  </a:lnTo>
                  <a:lnTo>
                    <a:pt x="14189" y="18849"/>
                  </a:lnTo>
                  <a:cubicBezTo>
                    <a:pt x="14185" y="18858"/>
                    <a:pt x="14182" y="18874"/>
                    <a:pt x="14177" y="18880"/>
                  </a:cubicBezTo>
                  <a:cubicBezTo>
                    <a:pt x="14146" y="18917"/>
                    <a:pt x="14124" y="18925"/>
                    <a:pt x="14113" y="18902"/>
                  </a:cubicBezTo>
                  <a:cubicBezTo>
                    <a:pt x="14104" y="18882"/>
                    <a:pt x="14042" y="18867"/>
                    <a:pt x="13974" y="18867"/>
                  </a:cubicBezTo>
                  <a:cubicBezTo>
                    <a:pt x="13868" y="18867"/>
                    <a:pt x="13850" y="18876"/>
                    <a:pt x="13850" y="18931"/>
                  </a:cubicBezTo>
                  <a:cubicBezTo>
                    <a:pt x="13850" y="18976"/>
                    <a:pt x="13870" y="18999"/>
                    <a:pt x="13919" y="19007"/>
                  </a:cubicBezTo>
                  <a:cubicBezTo>
                    <a:pt x="13932" y="19009"/>
                    <a:pt x="13942" y="19012"/>
                    <a:pt x="13951" y="19016"/>
                  </a:cubicBezTo>
                  <a:cubicBezTo>
                    <a:pt x="13958" y="19019"/>
                    <a:pt x="13963" y="19023"/>
                    <a:pt x="13968" y="19029"/>
                  </a:cubicBezTo>
                  <a:cubicBezTo>
                    <a:pt x="13968" y="19029"/>
                    <a:pt x="13969" y="19031"/>
                    <a:pt x="13970" y="19031"/>
                  </a:cubicBezTo>
                  <a:cubicBezTo>
                    <a:pt x="13972" y="19034"/>
                    <a:pt x="13975" y="19035"/>
                    <a:pt x="13977" y="19038"/>
                  </a:cubicBezTo>
                  <a:cubicBezTo>
                    <a:pt x="13990" y="19058"/>
                    <a:pt x="13995" y="19091"/>
                    <a:pt x="14001" y="19151"/>
                  </a:cubicBezTo>
                  <a:cubicBezTo>
                    <a:pt x="14006" y="19199"/>
                    <a:pt x="14008" y="19240"/>
                    <a:pt x="14007" y="19277"/>
                  </a:cubicBezTo>
                  <a:cubicBezTo>
                    <a:pt x="14007" y="19353"/>
                    <a:pt x="13996" y="19401"/>
                    <a:pt x="13973" y="19433"/>
                  </a:cubicBezTo>
                  <a:cubicBezTo>
                    <a:pt x="13963" y="19447"/>
                    <a:pt x="13951" y="19460"/>
                    <a:pt x="13936" y="19468"/>
                  </a:cubicBezTo>
                  <a:cubicBezTo>
                    <a:pt x="13877" y="19498"/>
                    <a:pt x="13816" y="19609"/>
                    <a:pt x="13841" y="19642"/>
                  </a:cubicBezTo>
                  <a:cubicBezTo>
                    <a:pt x="13848" y="19652"/>
                    <a:pt x="13841" y="19692"/>
                    <a:pt x="13826" y="19730"/>
                  </a:cubicBezTo>
                  <a:cubicBezTo>
                    <a:pt x="13793" y="19813"/>
                    <a:pt x="13657" y="19827"/>
                    <a:pt x="13635" y="19750"/>
                  </a:cubicBezTo>
                  <a:cubicBezTo>
                    <a:pt x="13609" y="19661"/>
                    <a:pt x="13529" y="19690"/>
                    <a:pt x="13520" y="19791"/>
                  </a:cubicBezTo>
                  <a:cubicBezTo>
                    <a:pt x="13518" y="19816"/>
                    <a:pt x="13512" y="19829"/>
                    <a:pt x="13506" y="19842"/>
                  </a:cubicBezTo>
                  <a:cubicBezTo>
                    <a:pt x="13506" y="19844"/>
                    <a:pt x="13506" y="19846"/>
                    <a:pt x="13505" y="19848"/>
                  </a:cubicBezTo>
                  <a:cubicBezTo>
                    <a:pt x="13503" y="19852"/>
                    <a:pt x="13503" y="19861"/>
                    <a:pt x="13501" y="19865"/>
                  </a:cubicBezTo>
                  <a:cubicBezTo>
                    <a:pt x="13501" y="19865"/>
                    <a:pt x="13501" y="19865"/>
                    <a:pt x="13501" y="19865"/>
                  </a:cubicBezTo>
                  <a:cubicBezTo>
                    <a:pt x="13490" y="19882"/>
                    <a:pt x="13472" y="19889"/>
                    <a:pt x="13446" y="19893"/>
                  </a:cubicBezTo>
                  <a:cubicBezTo>
                    <a:pt x="13394" y="19901"/>
                    <a:pt x="13376" y="19925"/>
                    <a:pt x="13370" y="19994"/>
                  </a:cubicBezTo>
                  <a:cubicBezTo>
                    <a:pt x="13367" y="20029"/>
                    <a:pt x="13361" y="20053"/>
                    <a:pt x="13349" y="20068"/>
                  </a:cubicBezTo>
                  <a:cubicBezTo>
                    <a:pt x="13349" y="20068"/>
                    <a:pt x="13349" y="20068"/>
                    <a:pt x="13349" y="20068"/>
                  </a:cubicBezTo>
                  <a:cubicBezTo>
                    <a:pt x="13346" y="20071"/>
                    <a:pt x="13339" y="20071"/>
                    <a:pt x="13336" y="20073"/>
                  </a:cubicBezTo>
                  <a:cubicBezTo>
                    <a:pt x="13335" y="20074"/>
                    <a:pt x="13333" y="20074"/>
                    <a:pt x="13332" y="20075"/>
                  </a:cubicBezTo>
                  <a:cubicBezTo>
                    <a:pt x="13322" y="20083"/>
                    <a:pt x="13312" y="20091"/>
                    <a:pt x="13294" y="20093"/>
                  </a:cubicBezTo>
                  <a:cubicBezTo>
                    <a:pt x="13228" y="20104"/>
                    <a:pt x="13225" y="20113"/>
                    <a:pt x="13225" y="20283"/>
                  </a:cubicBezTo>
                  <a:cubicBezTo>
                    <a:pt x="13225" y="20454"/>
                    <a:pt x="13228" y="20463"/>
                    <a:pt x="13294" y="20473"/>
                  </a:cubicBezTo>
                  <a:cubicBezTo>
                    <a:pt x="13307" y="20475"/>
                    <a:pt x="13317" y="20478"/>
                    <a:pt x="13326" y="20482"/>
                  </a:cubicBezTo>
                  <a:cubicBezTo>
                    <a:pt x="13335" y="20485"/>
                    <a:pt x="13342" y="20490"/>
                    <a:pt x="13347" y="20498"/>
                  </a:cubicBezTo>
                  <a:cubicBezTo>
                    <a:pt x="13347" y="20499"/>
                    <a:pt x="13349" y="20499"/>
                    <a:pt x="13350" y="20500"/>
                  </a:cubicBezTo>
                  <a:cubicBezTo>
                    <a:pt x="13350" y="20501"/>
                    <a:pt x="13351" y="20501"/>
                    <a:pt x="13351" y="20501"/>
                  </a:cubicBezTo>
                  <a:cubicBezTo>
                    <a:pt x="13351" y="20502"/>
                    <a:pt x="13351" y="20502"/>
                    <a:pt x="13351" y="20503"/>
                  </a:cubicBezTo>
                  <a:cubicBezTo>
                    <a:pt x="13351" y="20503"/>
                    <a:pt x="13351" y="20504"/>
                    <a:pt x="13351" y="20504"/>
                  </a:cubicBezTo>
                  <a:cubicBezTo>
                    <a:pt x="13361" y="20521"/>
                    <a:pt x="13363" y="20549"/>
                    <a:pt x="13363" y="20600"/>
                  </a:cubicBezTo>
                  <a:cubicBezTo>
                    <a:pt x="13363" y="20651"/>
                    <a:pt x="13361" y="20679"/>
                    <a:pt x="13351" y="20696"/>
                  </a:cubicBezTo>
                  <a:cubicBezTo>
                    <a:pt x="13351" y="20697"/>
                    <a:pt x="13351" y="20698"/>
                    <a:pt x="13351" y="20699"/>
                  </a:cubicBezTo>
                  <a:cubicBezTo>
                    <a:pt x="13351" y="20699"/>
                    <a:pt x="13350" y="20700"/>
                    <a:pt x="13350" y="20700"/>
                  </a:cubicBezTo>
                  <a:cubicBezTo>
                    <a:pt x="13349" y="20702"/>
                    <a:pt x="13347" y="20701"/>
                    <a:pt x="13347" y="20702"/>
                  </a:cubicBezTo>
                  <a:cubicBezTo>
                    <a:pt x="13342" y="20709"/>
                    <a:pt x="13335" y="20715"/>
                    <a:pt x="13326" y="20719"/>
                  </a:cubicBezTo>
                  <a:cubicBezTo>
                    <a:pt x="13317" y="20723"/>
                    <a:pt x="13307" y="20725"/>
                    <a:pt x="13294" y="20727"/>
                  </a:cubicBezTo>
                  <a:cubicBezTo>
                    <a:pt x="13245" y="20734"/>
                    <a:pt x="13225" y="20756"/>
                    <a:pt x="13225" y="20802"/>
                  </a:cubicBezTo>
                  <a:cubicBezTo>
                    <a:pt x="13225" y="20880"/>
                    <a:pt x="13313" y="20891"/>
                    <a:pt x="13335" y="20814"/>
                  </a:cubicBezTo>
                  <a:cubicBezTo>
                    <a:pt x="13345" y="20779"/>
                    <a:pt x="13376" y="20765"/>
                    <a:pt x="13432" y="20773"/>
                  </a:cubicBezTo>
                  <a:cubicBezTo>
                    <a:pt x="13500" y="20781"/>
                    <a:pt x="13513" y="20797"/>
                    <a:pt x="13513" y="20866"/>
                  </a:cubicBezTo>
                  <a:cubicBezTo>
                    <a:pt x="13513" y="20932"/>
                    <a:pt x="13498" y="20952"/>
                    <a:pt x="13444" y="20960"/>
                  </a:cubicBezTo>
                  <a:cubicBezTo>
                    <a:pt x="13404" y="20966"/>
                    <a:pt x="13375" y="20991"/>
                    <a:pt x="13375" y="21019"/>
                  </a:cubicBezTo>
                  <a:cubicBezTo>
                    <a:pt x="13375" y="21058"/>
                    <a:pt x="13439" y="21066"/>
                    <a:pt x="13737" y="21066"/>
                  </a:cubicBezTo>
                  <a:lnTo>
                    <a:pt x="14100" y="21066"/>
                  </a:lnTo>
                  <a:lnTo>
                    <a:pt x="14100" y="21014"/>
                  </a:lnTo>
                  <a:lnTo>
                    <a:pt x="14100" y="20957"/>
                  </a:lnTo>
                  <a:cubicBezTo>
                    <a:pt x="14100" y="20896"/>
                    <a:pt x="14113" y="20828"/>
                    <a:pt x="14130" y="20806"/>
                  </a:cubicBezTo>
                  <a:cubicBezTo>
                    <a:pt x="14172" y="20750"/>
                    <a:pt x="14263" y="20757"/>
                    <a:pt x="14300" y="20817"/>
                  </a:cubicBezTo>
                  <a:cubicBezTo>
                    <a:pt x="14318" y="20844"/>
                    <a:pt x="14347" y="20866"/>
                    <a:pt x="14366" y="20866"/>
                  </a:cubicBezTo>
                  <a:cubicBezTo>
                    <a:pt x="14409" y="20866"/>
                    <a:pt x="14411" y="20760"/>
                    <a:pt x="14369" y="20704"/>
                  </a:cubicBezTo>
                  <a:cubicBezTo>
                    <a:pt x="14344" y="20670"/>
                    <a:pt x="14348" y="20653"/>
                    <a:pt x="14388" y="20614"/>
                  </a:cubicBezTo>
                  <a:cubicBezTo>
                    <a:pt x="14432" y="20570"/>
                    <a:pt x="14440" y="20570"/>
                    <a:pt x="14464" y="20614"/>
                  </a:cubicBezTo>
                  <a:cubicBezTo>
                    <a:pt x="14485" y="20652"/>
                    <a:pt x="14561" y="20667"/>
                    <a:pt x="14782" y="20674"/>
                  </a:cubicBezTo>
                  <a:cubicBezTo>
                    <a:pt x="14784" y="20674"/>
                    <a:pt x="14784" y="20674"/>
                    <a:pt x="14786" y="20674"/>
                  </a:cubicBezTo>
                  <a:cubicBezTo>
                    <a:pt x="14788" y="20674"/>
                    <a:pt x="14789" y="20674"/>
                    <a:pt x="14790" y="20674"/>
                  </a:cubicBezTo>
                  <a:cubicBezTo>
                    <a:pt x="14863" y="20673"/>
                    <a:pt x="14920" y="20674"/>
                    <a:pt x="14962" y="20679"/>
                  </a:cubicBezTo>
                  <a:cubicBezTo>
                    <a:pt x="14963" y="20679"/>
                    <a:pt x="14964" y="20679"/>
                    <a:pt x="14965" y="20679"/>
                  </a:cubicBezTo>
                  <a:lnTo>
                    <a:pt x="15088" y="20683"/>
                  </a:lnTo>
                  <a:lnTo>
                    <a:pt x="15095" y="20775"/>
                  </a:lnTo>
                  <a:cubicBezTo>
                    <a:pt x="15103" y="20861"/>
                    <a:pt x="15111" y="20866"/>
                    <a:pt x="15227" y="20866"/>
                  </a:cubicBezTo>
                  <a:cubicBezTo>
                    <a:pt x="15329" y="20866"/>
                    <a:pt x="15350" y="20856"/>
                    <a:pt x="15350" y="20806"/>
                  </a:cubicBezTo>
                  <a:cubicBezTo>
                    <a:pt x="15350" y="20705"/>
                    <a:pt x="15403" y="20666"/>
                    <a:pt x="15542" y="20666"/>
                  </a:cubicBezTo>
                  <a:cubicBezTo>
                    <a:pt x="15583" y="20666"/>
                    <a:pt x="15601" y="20663"/>
                    <a:pt x="15621" y="20659"/>
                  </a:cubicBezTo>
                  <a:cubicBezTo>
                    <a:pt x="15621" y="20658"/>
                    <a:pt x="15623" y="20659"/>
                    <a:pt x="15624" y="20659"/>
                  </a:cubicBezTo>
                  <a:cubicBezTo>
                    <a:pt x="15624" y="20659"/>
                    <a:pt x="15624" y="20659"/>
                    <a:pt x="15624" y="20659"/>
                  </a:cubicBezTo>
                  <a:cubicBezTo>
                    <a:pt x="15657" y="20649"/>
                    <a:pt x="15675" y="20634"/>
                    <a:pt x="15675" y="20603"/>
                  </a:cubicBezTo>
                  <a:cubicBezTo>
                    <a:pt x="15675" y="20603"/>
                    <a:pt x="15675" y="20602"/>
                    <a:pt x="15675" y="20602"/>
                  </a:cubicBezTo>
                  <a:cubicBezTo>
                    <a:pt x="15675" y="20601"/>
                    <a:pt x="15675" y="20601"/>
                    <a:pt x="15675" y="20601"/>
                  </a:cubicBezTo>
                  <a:cubicBezTo>
                    <a:pt x="15675" y="20579"/>
                    <a:pt x="15670" y="20562"/>
                    <a:pt x="15659" y="20550"/>
                  </a:cubicBezTo>
                  <a:cubicBezTo>
                    <a:pt x="15648" y="20538"/>
                    <a:pt x="15631" y="20530"/>
                    <a:pt x="15606" y="20527"/>
                  </a:cubicBezTo>
                  <a:cubicBezTo>
                    <a:pt x="15591" y="20524"/>
                    <a:pt x="15580" y="20522"/>
                    <a:pt x="15571" y="20517"/>
                  </a:cubicBezTo>
                  <a:cubicBezTo>
                    <a:pt x="15571" y="20517"/>
                    <a:pt x="15570" y="20517"/>
                    <a:pt x="15569" y="20517"/>
                  </a:cubicBezTo>
                  <a:cubicBezTo>
                    <a:pt x="15567" y="20516"/>
                    <a:pt x="15566" y="20514"/>
                    <a:pt x="15565" y="20512"/>
                  </a:cubicBezTo>
                  <a:cubicBezTo>
                    <a:pt x="15564" y="20512"/>
                    <a:pt x="15563" y="20511"/>
                    <a:pt x="15562" y="20511"/>
                  </a:cubicBezTo>
                  <a:cubicBezTo>
                    <a:pt x="15558" y="20507"/>
                    <a:pt x="15552" y="20504"/>
                    <a:pt x="15549" y="20498"/>
                  </a:cubicBezTo>
                  <a:cubicBezTo>
                    <a:pt x="15547" y="20494"/>
                    <a:pt x="15548" y="20483"/>
                    <a:pt x="15547" y="20479"/>
                  </a:cubicBezTo>
                  <a:cubicBezTo>
                    <a:pt x="15547" y="20477"/>
                    <a:pt x="15547" y="20475"/>
                    <a:pt x="15546" y="20473"/>
                  </a:cubicBezTo>
                  <a:cubicBezTo>
                    <a:pt x="15542" y="20455"/>
                    <a:pt x="15538" y="20438"/>
                    <a:pt x="15538" y="20400"/>
                  </a:cubicBezTo>
                  <a:lnTo>
                    <a:pt x="15538" y="20383"/>
                  </a:lnTo>
                  <a:lnTo>
                    <a:pt x="15538" y="20283"/>
                  </a:lnTo>
                  <a:lnTo>
                    <a:pt x="15538" y="20250"/>
                  </a:lnTo>
                  <a:lnTo>
                    <a:pt x="15681" y="20240"/>
                  </a:lnTo>
                  <a:cubicBezTo>
                    <a:pt x="15794" y="20232"/>
                    <a:pt x="15820" y="20221"/>
                    <a:pt x="15824" y="20177"/>
                  </a:cubicBezTo>
                  <a:cubicBezTo>
                    <a:pt x="15823" y="20158"/>
                    <a:pt x="15819" y="20146"/>
                    <a:pt x="15814" y="20134"/>
                  </a:cubicBezTo>
                  <a:cubicBezTo>
                    <a:pt x="15812" y="20129"/>
                    <a:pt x="15812" y="20121"/>
                    <a:pt x="15809" y="20117"/>
                  </a:cubicBezTo>
                  <a:cubicBezTo>
                    <a:pt x="15798" y="20105"/>
                    <a:pt x="15782" y="20097"/>
                    <a:pt x="15757" y="20093"/>
                  </a:cubicBezTo>
                  <a:cubicBezTo>
                    <a:pt x="15741" y="20091"/>
                    <a:pt x="15729" y="20088"/>
                    <a:pt x="15720" y="20084"/>
                  </a:cubicBezTo>
                  <a:cubicBezTo>
                    <a:pt x="15709" y="20079"/>
                    <a:pt x="15703" y="20067"/>
                    <a:pt x="15698" y="20054"/>
                  </a:cubicBezTo>
                  <a:cubicBezTo>
                    <a:pt x="15691" y="20036"/>
                    <a:pt x="15688" y="20011"/>
                    <a:pt x="15688" y="19967"/>
                  </a:cubicBezTo>
                  <a:lnTo>
                    <a:pt x="15688" y="19850"/>
                  </a:lnTo>
                  <a:lnTo>
                    <a:pt x="15831" y="19840"/>
                  </a:lnTo>
                  <a:lnTo>
                    <a:pt x="15973" y="19830"/>
                  </a:lnTo>
                  <a:lnTo>
                    <a:pt x="15981" y="19623"/>
                  </a:lnTo>
                  <a:cubicBezTo>
                    <a:pt x="15988" y="19425"/>
                    <a:pt x="15991" y="19416"/>
                    <a:pt x="16057" y="19406"/>
                  </a:cubicBezTo>
                  <a:cubicBezTo>
                    <a:pt x="16161" y="19390"/>
                    <a:pt x="16151" y="19274"/>
                    <a:pt x="16044" y="19260"/>
                  </a:cubicBezTo>
                  <a:cubicBezTo>
                    <a:pt x="15923" y="19245"/>
                    <a:pt x="15920" y="19118"/>
                    <a:pt x="16036" y="18968"/>
                  </a:cubicBezTo>
                  <a:cubicBezTo>
                    <a:pt x="16114" y="18867"/>
                    <a:pt x="16119" y="18851"/>
                    <a:pt x="16083" y="18816"/>
                  </a:cubicBezTo>
                  <a:cubicBezTo>
                    <a:pt x="16048" y="18783"/>
                    <a:pt x="16046" y="18748"/>
                    <a:pt x="16065" y="18597"/>
                  </a:cubicBezTo>
                  <a:cubicBezTo>
                    <a:pt x="16084" y="18450"/>
                    <a:pt x="16097" y="18417"/>
                    <a:pt x="16138" y="18417"/>
                  </a:cubicBezTo>
                  <a:cubicBezTo>
                    <a:pt x="16170" y="18417"/>
                    <a:pt x="16190" y="18442"/>
                    <a:pt x="16196" y="18492"/>
                  </a:cubicBezTo>
                  <a:cubicBezTo>
                    <a:pt x="16201" y="18540"/>
                    <a:pt x="16221" y="18567"/>
                    <a:pt x="16252" y="18567"/>
                  </a:cubicBezTo>
                  <a:cubicBezTo>
                    <a:pt x="16280" y="18567"/>
                    <a:pt x="16296" y="18540"/>
                    <a:pt x="16299" y="18509"/>
                  </a:cubicBezTo>
                  <a:cubicBezTo>
                    <a:pt x="16299" y="18508"/>
                    <a:pt x="16299" y="18507"/>
                    <a:pt x="16299" y="18507"/>
                  </a:cubicBezTo>
                  <a:cubicBezTo>
                    <a:pt x="16298" y="18490"/>
                    <a:pt x="16297" y="18474"/>
                    <a:pt x="16294" y="18459"/>
                  </a:cubicBezTo>
                  <a:cubicBezTo>
                    <a:pt x="16294" y="18458"/>
                    <a:pt x="16294" y="18456"/>
                    <a:pt x="16293" y="18455"/>
                  </a:cubicBezTo>
                  <a:cubicBezTo>
                    <a:pt x="16287" y="18440"/>
                    <a:pt x="16277" y="18428"/>
                    <a:pt x="16263" y="18421"/>
                  </a:cubicBezTo>
                  <a:cubicBezTo>
                    <a:pt x="16242" y="18410"/>
                    <a:pt x="16225" y="18366"/>
                    <a:pt x="16225" y="18321"/>
                  </a:cubicBezTo>
                  <a:cubicBezTo>
                    <a:pt x="16225" y="18269"/>
                    <a:pt x="16208" y="18235"/>
                    <a:pt x="16175" y="18224"/>
                  </a:cubicBezTo>
                  <a:cubicBezTo>
                    <a:pt x="16142" y="18212"/>
                    <a:pt x="16125" y="18178"/>
                    <a:pt x="16125" y="18120"/>
                  </a:cubicBezTo>
                  <a:cubicBezTo>
                    <a:pt x="16125" y="18070"/>
                    <a:pt x="16146" y="18017"/>
                    <a:pt x="16175" y="17993"/>
                  </a:cubicBezTo>
                  <a:cubicBezTo>
                    <a:pt x="16203" y="17970"/>
                    <a:pt x="16225" y="17926"/>
                    <a:pt x="16225" y="17896"/>
                  </a:cubicBezTo>
                  <a:cubicBezTo>
                    <a:pt x="16225" y="17866"/>
                    <a:pt x="16242" y="17823"/>
                    <a:pt x="16263" y="17800"/>
                  </a:cubicBezTo>
                  <a:cubicBezTo>
                    <a:pt x="16283" y="17777"/>
                    <a:pt x="16300" y="17722"/>
                    <a:pt x="16300" y="17678"/>
                  </a:cubicBezTo>
                  <a:cubicBezTo>
                    <a:pt x="16300" y="17655"/>
                    <a:pt x="16305" y="17632"/>
                    <a:pt x="16312" y="17614"/>
                  </a:cubicBezTo>
                  <a:cubicBezTo>
                    <a:pt x="16314" y="17610"/>
                    <a:pt x="16317" y="17608"/>
                    <a:pt x="16320" y="17604"/>
                  </a:cubicBezTo>
                  <a:cubicBezTo>
                    <a:pt x="16320" y="17604"/>
                    <a:pt x="16320" y="17604"/>
                    <a:pt x="16320" y="17603"/>
                  </a:cubicBezTo>
                  <a:cubicBezTo>
                    <a:pt x="16326" y="17593"/>
                    <a:pt x="16331" y="17583"/>
                    <a:pt x="16337" y="17579"/>
                  </a:cubicBezTo>
                  <a:cubicBezTo>
                    <a:pt x="16365" y="17565"/>
                    <a:pt x="16375" y="17507"/>
                    <a:pt x="16375" y="17361"/>
                  </a:cubicBezTo>
                  <a:cubicBezTo>
                    <a:pt x="16375" y="17191"/>
                    <a:pt x="16369" y="17166"/>
                    <a:pt x="16332" y="17174"/>
                  </a:cubicBezTo>
                  <a:cubicBezTo>
                    <a:pt x="16292" y="17183"/>
                    <a:pt x="16288" y="17154"/>
                    <a:pt x="16296" y="16867"/>
                  </a:cubicBezTo>
                  <a:cubicBezTo>
                    <a:pt x="16297" y="16813"/>
                    <a:pt x="16301" y="16798"/>
                    <a:pt x="16303" y="16761"/>
                  </a:cubicBezTo>
                  <a:cubicBezTo>
                    <a:pt x="16303" y="16760"/>
                    <a:pt x="16303" y="16759"/>
                    <a:pt x="16303" y="16758"/>
                  </a:cubicBezTo>
                  <a:cubicBezTo>
                    <a:pt x="16304" y="16594"/>
                    <a:pt x="16314" y="16529"/>
                    <a:pt x="16360" y="16474"/>
                  </a:cubicBezTo>
                  <a:cubicBezTo>
                    <a:pt x="16364" y="16468"/>
                    <a:pt x="16366" y="16464"/>
                    <a:pt x="16370" y="16458"/>
                  </a:cubicBezTo>
                  <a:cubicBezTo>
                    <a:pt x="16430" y="16373"/>
                    <a:pt x="16460" y="16355"/>
                    <a:pt x="16479" y="16394"/>
                  </a:cubicBezTo>
                  <a:cubicBezTo>
                    <a:pt x="16480" y="16395"/>
                    <a:pt x="16480" y="16395"/>
                    <a:pt x="16480" y="16396"/>
                  </a:cubicBezTo>
                  <a:cubicBezTo>
                    <a:pt x="16486" y="16400"/>
                    <a:pt x="16491" y="16404"/>
                    <a:pt x="16494" y="16413"/>
                  </a:cubicBezTo>
                  <a:cubicBezTo>
                    <a:pt x="16497" y="16421"/>
                    <a:pt x="16499" y="16432"/>
                    <a:pt x="16500" y="16446"/>
                  </a:cubicBezTo>
                  <a:cubicBezTo>
                    <a:pt x="16508" y="16470"/>
                    <a:pt x="16523" y="16488"/>
                    <a:pt x="16541" y="16494"/>
                  </a:cubicBezTo>
                  <a:cubicBezTo>
                    <a:pt x="16547" y="16496"/>
                    <a:pt x="16551" y="16497"/>
                    <a:pt x="16557" y="16497"/>
                  </a:cubicBezTo>
                  <a:cubicBezTo>
                    <a:pt x="16596" y="16495"/>
                    <a:pt x="16600" y="16456"/>
                    <a:pt x="16600" y="16119"/>
                  </a:cubicBezTo>
                  <a:lnTo>
                    <a:pt x="16600" y="15737"/>
                  </a:lnTo>
                  <a:lnTo>
                    <a:pt x="16567" y="15733"/>
                  </a:lnTo>
                  <a:lnTo>
                    <a:pt x="16542" y="15733"/>
                  </a:lnTo>
                  <a:cubicBezTo>
                    <a:pt x="16496" y="15733"/>
                    <a:pt x="16452" y="15724"/>
                    <a:pt x="16443" y="15713"/>
                  </a:cubicBezTo>
                  <a:cubicBezTo>
                    <a:pt x="16440" y="15708"/>
                    <a:pt x="16441" y="15694"/>
                    <a:pt x="16443" y="15680"/>
                  </a:cubicBezTo>
                  <a:cubicBezTo>
                    <a:pt x="16424" y="15642"/>
                    <a:pt x="16432" y="15588"/>
                    <a:pt x="16480" y="15524"/>
                  </a:cubicBezTo>
                  <a:cubicBezTo>
                    <a:pt x="16605" y="15355"/>
                    <a:pt x="16612" y="15335"/>
                    <a:pt x="16562" y="15286"/>
                  </a:cubicBezTo>
                  <a:cubicBezTo>
                    <a:pt x="16518" y="15244"/>
                    <a:pt x="16518" y="15237"/>
                    <a:pt x="16558" y="15155"/>
                  </a:cubicBezTo>
                  <a:cubicBezTo>
                    <a:pt x="16616" y="15036"/>
                    <a:pt x="16614" y="14900"/>
                    <a:pt x="16553" y="14900"/>
                  </a:cubicBezTo>
                  <a:cubicBezTo>
                    <a:pt x="16487" y="14900"/>
                    <a:pt x="16445" y="14820"/>
                    <a:pt x="16455" y="14710"/>
                  </a:cubicBezTo>
                  <a:cubicBezTo>
                    <a:pt x="16461" y="14636"/>
                    <a:pt x="16477" y="14615"/>
                    <a:pt x="16531" y="14606"/>
                  </a:cubicBezTo>
                  <a:cubicBezTo>
                    <a:pt x="16600" y="14596"/>
                    <a:pt x="16600" y="14593"/>
                    <a:pt x="16600" y="14350"/>
                  </a:cubicBezTo>
                  <a:cubicBezTo>
                    <a:pt x="16600" y="14107"/>
                    <a:pt x="16600" y="14104"/>
                    <a:pt x="16531" y="14094"/>
                  </a:cubicBezTo>
                  <a:cubicBezTo>
                    <a:pt x="16495" y="14088"/>
                    <a:pt x="16482" y="14067"/>
                    <a:pt x="16475" y="14033"/>
                  </a:cubicBezTo>
                  <a:cubicBezTo>
                    <a:pt x="16472" y="14028"/>
                    <a:pt x="16470" y="14017"/>
                    <a:pt x="16468" y="14008"/>
                  </a:cubicBezTo>
                  <a:cubicBezTo>
                    <a:pt x="16466" y="13997"/>
                    <a:pt x="16464" y="13982"/>
                    <a:pt x="16463" y="13964"/>
                  </a:cubicBezTo>
                  <a:cubicBezTo>
                    <a:pt x="16463" y="13962"/>
                    <a:pt x="16463" y="13961"/>
                    <a:pt x="16463" y="13960"/>
                  </a:cubicBezTo>
                  <a:cubicBezTo>
                    <a:pt x="16463" y="13955"/>
                    <a:pt x="16463" y="13956"/>
                    <a:pt x="16463" y="13950"/>
                  </a:cubicBezTo>
                  <a:cubicBezTo>
                    <a:pt x="16463" y="13948"/>
                    <a:pt x="16463" y="13948"/>
                    <a:pt x="16463" y="13947"/>
                  </a:cubicBezTo>
                  <a:cubicBezTo>
                    <a:pt x="16463" y="13946"/>
                    <a:pt x="16463" y="13946"/>
                    <a:pt x="16463" y="13946"/>
                  </a:cubicBezTo>
                  <a:cubicBezTo>
                    <a:pt x="16463" y="13941"/>
                    <a:pt x="16463" y="13938"/>
                    <a:pt x="16463" y="13933"/>
                  </a:cubicBezTo>
                  <a:cubicBezTo>
                    <a:pt x="16463" y="13885"/>
                    <a:pt x="16465" y="13858"/>
                    <a:pt x="16473" y="13840"/>
                  </a:cubicBezTo>
                  <a:cubicBezTo>
                    <a:pt x="16474" y="13839"/>
                    <a:pt x="16474" y="13836"/>
                    <a:pt x="16475" y="13835"/>
                  </a:cubicBezTo>
                  <a:cubicBezTo>
                    <a:pt x="16476" y="13833"/>
                    <a:pt x="16478" y="13832"/>
                    <a:pt x="16479" y="13830"/>
                  </a:cubicBezTo>
                  <a:cubicBezTo>
                    <a:pt x="16480" y="13829"/>
                    <a:pt x="16481" y="13828"/>
                    <a:pt x="16482" y="13827"/>
                  </a:cubicBezTo>
                  <a:cubicBezTo>
                    <a:pt x="16487" y="13822"/>
                    <a:pt x="16492" y="13818"/>
                    <a:pt x="16500" y="13815"/>
                  </a:cubicBezTo>
                  <a:cubicBezTo>
                    <a:pt x="16508" y="13811"/>
                    <a:pt x="16518" y="13808"/>
                    <a:pt x="16531" y="13806"/>
                  </a:cubicBezTo>
                  <a:cubicBezTo>
                    <a:pt x="16603" y="13795"/>
                    <a:pt x="16624" y="13694"/>
                    <a:pt x="16570" y="13674"/>
                  </a:cubicBezTo>
                  <a:cubicBezTo>
                    <a:pt x="16563" y="13674"/>
                    <a:pt x="16557" y="13672"/>
                    <a:pt x="16547" y="13673"/>
                  </a:cubicBezTo>
                  <a:cubicBezTo>
                    <a:pt x="16499" y="13689"/>
                    <a:pt x="16432" y="13841"/>
                    <a:pt x="16420" y="13967"/>
                  </a:cubicBezTo>
                  <a:cubicBezTo>
                    <a:pt x="16416" y="14013"/>
                    <a:pt x="16402" y="14050"/>
                    <a:pt x="16388" y="14050"/>
                  </a:cubicBezTo>
                  <a:cubicBezTo>
                    <a:pt x="16352" y="14050"/>
                    <a:pt x="16341" y="13804"/>
                    <a:pt x="16374" y="13751"/>
                  </a:cubicBezTo>
                  <a:cubicBezTo>
                    <a:pt x="16390" y="13727"/>
                    <a:pt x="16410" y="13641"/>
                    <a:pt x="16420" y="13561"/>
                  </a:cubicBezTo>
                  <a:cubicBezTo>
                    <a:pt x="16428" y="13497"/>
                    <a:pt x="16438" y="13465"/>
                    <a:pt x="16452" y="13443"/>
                  </a:cubicBezTo>
                  <a:cubicBezTo>
                    <a:pt x="16456" y="13431"/>
                    <a:pt x="16461" y="13422"/>
                    <a:pt x="16469" y="13416"/>
                  </a:cubicBezTo>
                  <a:cubicBezTo>
                    <a:pt x="16477" y="13411"/>
                    <a:pt x="16486" y="13407"/>
                    <a:pt x="16497" y="13405"/>
                  </a:cubicBezTo>
                  <a:cubicBezTo>
                    <a:pt x="16500" y="13405"/>
                    <a:pt x="16500" y="13403"/>
                    <a:pt x="16503" y="13402"/>
                  </a:cubicBezTo>
                  <a:cubicBezTo>
                    <a:pt x="16521" y="13396"/>
                    <a:pt x="16532" y="13382"/>
                    <a:pt x="16540" y="13364"/>
                  </a:cubicBezTo>
                  <a:cubicBezTo>
                    <a:pt x="16540" y="13364"/>
                    <a:pt x="16541" y="13365"/>
                    <a:pt x="16541" y="13364"/>
                  </a:cubicBezTo>
                  <a:cubicBezTo>
                    <a:pt x="16541" y="13364"/>
                    <a:pt x="16541" y="13364"/>
                    <a:pt x="16541" y="13364"/>
                  </a:cubicBezTo>
                  <a:cubicBezTo>
                    <a:pt x="16543" y="13353"/>
                    <a:pt x="16545" y="13344"/>
                    <a:pt x="16542" y="13327"/>
                  </a:cubicBezTo>
                  <a:cubicBezTo>
                    <a:pt x="16532" y="13279"/>
                    <a:pt x="16543" y="13255"/>
                    <a:pt x="16577" y="13243"/>
                  </a:cubicBezTo>
                  <a:cubicBezTo>
                    <a:pt x="16622" y="13227"/>
                    <a:pt x="16629" y="13211"/>
                    <a:pt x="16636" y="13107"/>
                  </a:cubicBezTo>
                  <a:cubicBezTo>
                    <a:pt x="16636" y="13103"/>
                    <a:pt x="16640" y="13099"/>
                    <a:pt x="16641" y="13095"/>
                  </a:cubicBezTo>
                  <a:cubicBezTo>
                    <a:pt x="16634" y="13086"/>
                    <a:pt x="16630" y="13077"/>
                    <a:pt x="16632" y="13072"/>
                  </a:cubicBezTo>
                  <a:cubicBezTo>
                    <a:pt x="16633" y="13065"/>
                    <a:pt x="16638" y="13061"/>
                    <a:pt x="16650" y="13055"/>
                  </a:cubicBezTo>
                  <a:cubicBezTo>
                    <a:pt x="16657" y="13053"/>
                    <a:pt x="16668" y="13047"/>
                    <a:pt x="16678" y="13043"/>
                  </a:cubicBezTo>
                  <a:cubicBezTo>
                    <a:pt x="16729" y="12999"/>
                    <a:pt x="16823" y="12967"/>
                    <a:pt x="16925" y="12967"/>
                  </a:cubicBezTo>
                  <a:cubicBezTo>
                    <a:pt x="16974" y="12967"/>
                    <a:pt x="17008" y="12963"/>
                    <a:pt x="17033" y="12956"/>
                  </a:cubicBezTo>
                  <a:cubicBezTo>
                    <a:pt x="17034" y="12956"/>
                    <a:pt x="17034" y="12956"/>
                    <a:pt x="17034" y="12956"/>
                  </a:cubicBezTo>
                  <a:cubicBezTo>
                    <a:pt x="17052" y="12951"/>
                    <a:pt x="17061" y="12945"/>
                    <a:pt x="17070" y="12940"/>
                  </a:cubicBezTo>
                  <a:cubicBezTo>
                    <a:pt x="17070" y="12939"/>
                    <a:pt x="17070" y="12939"/>
                    <a:pt x="17070" y="12939"/>
                  </a:cubicBezTo>
                  <a:cubicBezTo>
                    <a:pt x="17077" y="12933"/>
                    <a:pt x="17082" y="12925"/>
                    <a:pt x="17084" y="12917"/>
                  </a:cubicBezTo>
                  <a:cubicBezTo>
                    <a:pt x="17093" y="12887"/>
                    <a:pt x="17130" y="12867"/>
                    <a:pt x="17175" y="12867"/>
                  </a:cubicBezTo>
                  <a:cubicBezTo>
                    <a:pt x="17234" y="12867"/>
                    <a:pt x="17250" y="12854"/>
                    <a:pt x="17245" y="12809"/>
                  </a:cubicBezTo>
                  <a:cubicBezTo>
                    <a:pt x="17239" y="12761"/>
                    <a:pt x="17256" y="12750"/>
                    <a:pt x="17338" y="12750"/>
                  </a:cubicBezTo>
                  <a:cubicBezTo>
                    <a:pt x="17397" y="12750"/>
                    <a:pt x="17420" y="12755"/>
                    <a:pt x="17432" y="12782"/>
                  </a:cubicBezTo>
                  <a:lnTo>
                    <a:pt x="17438" y="12783"/>
                  </a:lnTo>
                  <a:lnTo>
                    <a:pt x="17438" y="12797"/>
                  </a:lnTo>
                  <a:cubicBezTo>
                    <a:pt x="17442" y="12814"/>
                    <a:pt x="17443" y="12835"/>
                    <a:pt x="17446" y="12867"/>
                  </a:cubicBezTo>
                  <a:cubicBezTo>
                    <a:pt x="17450" y="12931"/>
                    <a:pt x="17464" y="12997"/>
                    <a:pt x="17477" y="13015"/>
                  </a:cubicBezTo>
                  <a:cubicBezTo>
                    <a:pt x="17491" y="13034"/>
                    <a:pt x="17484" y="13069"/>
                    <a:pt x="17460" y="13104"/>
                  </a:cubicBezTo>
                  <a:cubicBezTo>
                    <a:pt x="17410" y="13178"/>
                    <a:pt x="17436" y="13300"/>
                    <a:pt x="17502" y="13300"/>
                  </a:cubicBezTo>
                  <a:cubicBezTo>
                    <a:pt x="17503" y="13300"/>
                    <a:pt x="17504" y="13301"/>
                    <a:pt x="17504" y="13301"/>
                  </a:cubicBezTo>
                  <a:cubicBezTo>
                    <a:pt x="17509" y="13301"/>
                    <a:pt x="17512" y="13303"/>
                    <a:pt x="17516" y="13303"/>
                  </a:cubicBezTo>
                  <a:cubicBezTo>
                    <a:pt x="17527" y="13305"/>
                    <a:pt x="17538" y="13306"/>
                    <a:pt x="17546" y="13310"/>
                  </a:cubicBezTo>
                  <a:cubicBezTo>
                    <a:pt x="17558" y="13315"/>
                    <a:pt x="17565" y="13322"/>
                    <a:pt x="17573" y="13330"/>
                  </a:cubicBezTo>
                  <a:cubicBezTo>
                    <a:pt x="17573" y="13330"/>
                    <a:pt x="17574" y="13330"/>
                    <a:pt x="17575" y="13330"/>
                  </a:cubicBezTo>
                  <a:cubicBezTo>
                    <a:pt x="17583" y="13336"/>
                    <a:pt x="17593" y="13335"/>
                    <a:pt x="17600" y="13341"/>
                  </a:cubicBezTo>
                  <a:cubicBezTo>
                    <a:pt x="17640" y="13374"/>
                    <a:pt x="17661" y="13374"/>
                    <a:pt x="17700" y="13341"/>
                  </a:cubicBezTo>
                  <a:cubicBezTo>
                    <a:pt x="17728" y="13319"/>
                    <a:pt x="17778" y="13300"/>
                    <a:pt x="17811" y="13300"/>
                  </a:cubicBezTo>
                  <a:cubicBezTo>
                    <a:pt x="17845" y="13300"/>
                    <a:pt x="17879" y="13285"/>
                    <a:pt x="17887" y="13267"/>
                  </a:cubicBezTo>
                  <a:cubicBezTo>
                    <a:pt x="17896" y="13248"/>
                    <a:pt x="17966" y="13233"/>
                    <a:pt x="18042" y="13233"/>
                  </a:cubicBezTo>
                  <a:lnTo>
                    <a:pt x="18180" y="13233"/>
                  </a:lnTo>
                  <a:lnTo>
                    <a:pt x="18171" y="12502"/>
                  </a:lnTo>
                  <a:cubicBezTo>
                    <a:pt x="18170" y="12365"/>
                    <a:pt x="18171" y="12295"/>
                    <a:pt x="18171" y="12197"/>
                  </a:cubicBezTo>
                  <a:cubicBezTo>
                    <a:pt x="18170" y="12193"/>
                    <a:pt x="18170" y="12175"/>
                    <a:pt x="18169" y="12174"/>
                  </a:cubicBezTo>
                  <a:cubicBezTo>
                    <a:pt x="18162" y="12163"/>
                    <a:pt x="18158" y="12135"/>
                    <a:pt x="18156" y="12097"/>
                  </a:cubicBezTo>
                  <a:cubicBezTo>
                    <a:pt x="18150" y="11983"/>
                    <a:pt x="18164" y="11784"/>
                    <a:pt x="18187" y="11735"/>
                  </a:cubicBezTo>
                  <a:cubicBezTo>
                    <a:pt x="18187" y="11734"/>
                    <a:pt x="18190" y="11733"/>
                    <a:pt x="18191" y="11732"/>
                  </a:cubicBezTo>
                  <a:cubicBezTo>
                    <a:pt x="18204" y="11713"/>
                    <a:pt x="18250" y="11702"/>
                    <a:pt x="18299" y="11701"/>
                  </a:cubicBezTo>
                  <a:cubicBezTo>
                    <a:pt x="18308" y="11701"/>
                    <a:pt x="18316" y="11702"/>
                    <a:pt x="18325" y="11703"/>
                  </a:cubicBezTo>
                  <a:cubicBezTo>
                    <a:pt x="18342" y="11704"/>
                    <a:pt x="18359" y="11705"/>
                    <a:pt x="18372" y="11708"/>
                  </a:cubicBezTo>
                  <a:cubicBezTo>
                    <a:pt x="18392" y="11713"/>
                    <a:pt x="18407" y="11721"/>
                    <a:pt x="18412" y="11731"/>
                  </a:cubicBezTo>
                  <a:cubicBezTo>
                    <a:pt x="18418" y="11745"/>
                    <a:pt x="18414" y="11761"/>
                    <a:pt x="18406" y="11774"/>
                  </a:cubicBezTo>
                  <a:cubicBezTo>
                    <a:pt x="18406" y="11774"/>
                    <a:pt x="18406" y="11775"/>
                    <a:pt x="18406" y="11775"/>
                  </a:cubicBezTo>
                  <a:cubicBezTo>
                    <a:pt x="18406" y="11785"/>
                    <a:pt x="18406" y="11794"/>
                    <a:pt x="18405" y="11809"/>
                  </a:cubicBezTo>
                  <a:cubicBezTo>
                    <a:pt x="18399" y="11874"/>
                    <a:pt x="18408" y="11900"/>
                    <a:pt x="18436" y="11900"/>
                  </a:cubicBezTo>
                  <a:cubicBezTo>
                    <a:pt x="18458" y="11900"/>
                    <a:pt x="18475" y="11872"/>
                    <a:pt x="18475" y="11839"/>
                  </a:cubicBezTo>
                  <a:cubicBezTo>
                    <a:pt x="18475" y="11806"/>
                    <a:pt x="18488" y="11762"/>
                    <a:pt x="18505" y="11740"/>
                  </a:cubicBezTo>
                  <a:cubicBezTo>
                    <a:pt x="18541" y="11691"/>
                    <a:pt x="18642" y="11688"/>
                    <a:pt x="18663" y="11734"/>
                  </a:cubicBezTo>
                  <a:cubicBezTo>
                    <a:pt x="18671" y="11752"/>
                    <a:pt x="18711" y="11767"/>
                    <a:pt x="18750" y="11767"/>
                  </a:cubicBezTo>
                  <a:cubicBezTo>
                    <a:pt x="18790" y="11767"/>
                    <a:pt x="18829" y="11782"/>
                    <a:pt x="18838" y="11800"/>
                  </a:cubicBezTo>
                  <a:cubicBezTo>
                    <a:pt x="18846" y="11818"/>
                    <a:pt x="18913" y="11833"/>
                    <a:pt x="18986" y="11833"/>
                  </a:cubicBezTo>
                  <a:cubicBezTo>
                    <a:pt x="19070" y="11833"/>
                    <a:pt x="19130" y="11850"/>
                    <a:pt x="19149" y="11880"/>
                  </a:cubicBezTo>
                  <a:cubicBezTo>
                    <a:pt x="19190" y="11947"/>
                    <a:pt x="19148" y="11972"/>
                    <a:pt x="19006" y="11965"/>
                  </a:cubicBezTo>
                  <a:cubicBezTo>
                    <a:pt x="18941" y="11962"/>
                    <a:pt x="18876" y="11964"/>
                    <a:pt x="18863" y="11967"/>
                  </a:cubicBezTo>
                  <a:cubicBezTo>
                    <a:pt x="18832" y="11974"/>
                    <a:pt x="18740" y="11986"/>
                    <a:pt x="18632" y="11994"/>
                  </a:cubicBezTo>
                  <a:cubicBezTo>
                    <a:pt x="18570" y="11999"/>
                    <a:pt x="18550" y="12016"/>
                    <a:pt x="18550" y="12064"/>
                  </a:cubicBezTo>
                  <a:cubicBezTo>
                    <a:pt x="18550" y="12099"/>
                    <a:pt x="18567" y="12135"/>
                    <a:pt x="18588" y="12146"/>
                  </a:cubicBezTo>
                  <a:cubicBezTo>
                    <a:pt x="18610" y="12157"/>
                    <a:pt x="18625" y="12206"/>
                    <a:pt x="18625" y="12266"/>
                  </a:cubicBezTo>
                  <a:cubicBezTo>
                    <a:pt x="18625" y="12326"/>
                    <a:pt x="18610" y="12376"/>
                    <a:pt x="18588" y="12387"/>
                  </a:cubicBezTo>
                  <a:cubicBezTo>
                    <a:pt x="18567" y="12398"/>
                    <a:pt x="18550" y="12435"/>
                    <a:pt x="18550" y="12470"/>
                  </a:cubicBezTo>
                  <a:cubicBezTo>
                    <a:pt x="18550" y="12520"/>
                    <a:pt x="18569" y="12533"/>
                    <a:pt x="18643" y="12533"/>
                  </a:cubicBezTo>
                  <a:cubicBezTo>
                    <a:pt x="18724" y="12533"/>
                    <a:pt x="18727" y="12528"/>
                    <a:pt x="18688" y="12489"/>
                  </a:cubicBezTo>
                  <a:cubicBezTo>
                    <a:pt x="18686" y="12488"/>
                    <a:pt x="18686" y="12486"/>
                    <a:pt x="18684" y="12485"/>
                  </a:cubicBezTo>
                  <a:cubicBezTo>
                    <a:pt x="18667" y="12477"/>
                    <a:pt x="18661" y="12469"/>
                    <a:pt x="18658" y="12461"/>
                  </a:cubicBezTo>
                  <a:cubicBezTo>
                    <a:pt x="18656" y="12455"/>
                    <a:pt x="18657" y="12451"/>
                    <a:pt x="18660" y="12446"/>
                  </a:cubicBezTo>
                  <a:cubicBezTo>
                    <a:pt x="18660" y="12446"/>
                    <a:pt x="18660" y="12445"/>
                    <a:pt x="18660" y="12444"/>
                  </a:cubicBezTo>
                  <a:cubicBezTo>
                    <a:pt x="18644" y="12399"/>
                    <a:pt x="18708" y="12381"/>
                    <a:pt x="18850" y="12398"/>
                  </a:cubicBezTo>
                  <a:cubicBezTo>
                    <a:pt x="18984" y="12413"/>
                    <a:pt x="19012" y="12427"/>
                    <a:pt x="19010" y="12475"/>
                  </a:cubicBezTo>
                  <a:cubicBezTo>
                    <a:pt x="19007" y="12516"/>
                    <a:pt x="19024" y="12533"/>
                    <a:pt x="19068" y="12533"/>
                  </a:cubicBezTo>
                  <a:cubicBezTo>
                    <a:pt x="19120" y="12533"/>
                    <a:pt x="19127" y="12520"/>
                    <a:pt x="19121" y="12442"/>
                  </a:cubicBezTo>
                  <a:cubicBezTo>
                    <a:pt x="19118" y="12410"/>
                    <a:pt x="19119" y="12395"/>
                    <a:pt x="19124" y="12382"/>
                  </a:cubicBezTo>
                  <a:cubicBezTo>
                    <a:pt x="19124" y="12381"/>
                    <a:pt x="19124" y="12375"/>
                    <a:pt x="19124" y="12374"/>
                  </a:cubicBezTo>
                  <a:cubicBezTo>
                    <a:pt x="19125" y="12372"/>
                    <a:pt x="19126" y="12368"/>
                    <a:pt x="19127" y="12367"/>
                  </a:cubicBezTo>
                  <a:cubicBezTo>
                    <a:pt x="19128" y="12366"/>
                    <a:pt x="19130" y="12365"/>
                    <a:pt x="19131" y="12364"/>
                  </a:cubicBezTo>
                  <a:cubicBezTo>
                    <a:pt x="19142" y="12357"/>
                    <a:pt x="19158" y="12356"/>
                    <a:pt x="19188" y="12360"/>
                  </a:cubicBezTo>
                  <a:cubicBezTo>
                    <a:pt x="19189" y="12360"/>
                    <a:pt x="19190" y="12360"/>
                    <a:pt x="19191" y="12360"/>
                  </a:cubicBezTo>
                  <a:cubicBezTo>
                    <a:pt x="19201" y="12361"/>
                    <a:pt x="19201" y="12358"/>
                    <a:pt x="19213" y="12359"/>
                  </a:cubicBezTo>
                  <a:cubicBezTo>
                    <a:pt x="19268" y="12364"/>
                    <a:pt x="19629" y="12372"/>
                    <a:pt x="20015" y="12376"/>
                  </a:cubicBezTo>
                  <a:cubicBezTo>
                    <a:pt x="20253" y="12379"/>
                    <a:pt x="20401" y="12384"/>
                    <a:pt x="20516" y="12391"/>
                  </a:cubicBezTo>
                  <a:cubicBezTo>
                    <a:pt x="20517" y="12391"/>
                    <a:pt x="20517" y="12391"/>
                    <a:pt x="20518" y="12391"/>
                  </a:cubicBezTo>
                  <a:cubicBezTo>
                    <a:pt x="20535" y="12390"/>
                    <a:pt x="20551" y="12391"/>
                    <a:pt x="20570" y="12392"/>
                  </a:cubicBezTo>
                  <a:cubicBezTo>
                    <a:pt x="20571" y="12392"/>
                    <a:pt x="20573" y="12392"/>
                    <a:pt x="20574" y="12392"/>
                  </a:cubicBezTo>
                  <a:cubicBezTo>
                    <a:pt x="20609" y="12393"/>
                    <a:pt x="20644" y="12394"/>
                    <a:pt x="20678" y="12403"/>
                  </a:cubicBezTo>
                  <a:cubicBezTo>
                    <a:pt x="20678" y="12403"/>
                    <a:pt x="20678" y="12403"/>
                    <a:pt x="20678" y="12403"/>
                  </a:cubicBezTo>
                  <a:cubicBezTo>
                    <a:pt x="20719" y="12409"/>
                    <a:pt x="20747" y="12418"/>
                    <a:pt x="20756" y="12427"/>
                  </a:cubicBezTo>
                  <a:cubicBezTo>
                    <a:pt x="20802" y="12479"/>
                    <a:pt x="20877" y="12491"/>
                    <a:pt x="21219" y="12513"/>
                  </a:cubicBezTo>
                  <a:cubicBezTo>
                    <a:pt x="21456" y="12529"/>
                    <a:pt x="21475" y="12526"/>
                    <a:pt x="21475" y="12469"/>
                  </a:cubicBezTo>
                  <a:cubicBezTo>
                    <a:pt x="21475" y="12435"/>
                    <a:pt x="21457" y="12398"/>
                    <a:pt x="21435" y="12387"/>
                  </a:cubicBezTo>
                  <a:cubicBezTo>
                    <a:pt x="21402" y="12369"/>
                    <a:pt x="21398" y="12333"/>
                    <a:pt x="21413" y="12167"/>
                  </a:cubicBezTo>
                  <a:lnTo>
                    <a:pt x="21423" y="12044"/>
                  </a:lnTo>
                  <a:cubicBezTo>
                    <a:pt x="21420" y="12003"/>
                    <a:pt x="21412" y="11972"/>
                    <a:pt x="21401" y="11968"/>
                  </a:cubicBezTo>
                  <a:lnTo>
                    <a:pt x="21239" y="11973"/>
                  </a:lnTo>
                  <a:cubicBezTo>
                    <a:pt x="21197" y="11974"/>
                    <a:pt x="21167" y="11973"/>
                    <a:pt x="21139" y="11971"/>
                  </a:cubicBezTo>
                  <a:cubicBezTo>
                    <a:pt x="21138" y="11971"/>
                    <a:pt x="21138" y="11971"/>
                    <a:pt x="21137" y="11971"/>
                  </a:cubicBezTo>
                  <a:cubicBezTo>
                    <a:pt x="21117" y="11974"/>
                    <a:pt x="21084" y="11976"/>
                    <a:pt x="21079" y="11981"/>
                  </a:cubicBezTo>
                  <a:cubicBezTo>
                    <a:pt x="21069" y="11989"/>
                    <a:pt x="21059" y="11983"/>
                    <a:pt x="21048" y="11972"/>
                  </a:cubicBezTo>
                  <a:cubicBezTo>
                    <a:pt x="21048" y="11972"/>
                    <a:pt x="21048" y="11971"/>
                    <a:pt x="21048" y="11971"/>
                  </a:cubicBezTo>
                  <a:cubicBezTo>
                    <a:pt x="21038" y="11959"/>
                    <a:pt x="21029" y="11938"/>
                    <a:pt x="21021" y="11913"/>
                  </a:cubicBezTo>
                  <a:cubicBezTo>
                    <a:pt x="21021" y="11913"/>
                    <a:pt x="21021" y="11912"/>
                    <a:pt x="21020" y="11912"/>
                  </a:cubicBezTo>
                  <a:cubicBezTo>
                    <a:pt x="21007" y="11884"/>
                    <a:pt x="21000" y="11850"/>
                    <a:pt x="21000" y="11794"/>
                  </a:cubicBezTo>
                  <a:cubicBezTo>
                    <a:pt x="21000" y="11745"/>
                    <a:pt x="20989" y="11695"/>
                    <a:pt x="20976" y="11684"/>
                  </a:cubicBezTo>
                  <a:cubicBezTo>
                    <a:pt x="20962" y="11673"/>
                    <a:pt x="20944" y="11591"/>
                    <a:pt x="20935" y="11503"/>
                  </a:cubicBezTo>
                  <a:lnTo>
                    <a:pt x="20920" y="11343"/>
                  </a:lnTo>
                  <a:lnTo>
                    <a:pt x="20728" y="11345"/>
                  </a:lnTo>
                  <a:lnTo>
                    <a:pt x="20538" y="11346"/>
                  </a:lnTo>
                  <a:lnTo>
                    <a:pt x="20525" y="11248"/>
                  </a:lnTo>
                  <a:cubicBezTo>
                    <a:pt x="20515" y="11173"/>
                    <a:pt x="20498" y="11155"/>
                    <a:pt x="20445" y="11148"/>
                  </a:cubicBezTo>
                  <a:cubicBezTo>
                    <a:pt x="20444" y="11148"/>
                    <a:pt x="20444" y="11147"/>
                    <a:pt x="20443" y="11147"/>
                  </a:cubicBezTo>
                  <a:cubicBezTo>
                    <a:pt x="20437" y="11147"/>
                    <a:pt x="20437" y="11145"/>
                    <a:pt x="20431" y="11145"/>
                  </a:cubicBezTo>
                  <a:cubicBezTo>
                    <a:pt x="20423" y="11144"/>
                    <a:pt x="20423" y="11146"/>
                    <a:pt x="20416" y="11146"/>
                  </a:cubicBezTo>
                  <a:cubicBezTo>
                    <a:pt x="20366" y="11145"/>
                    <a:pt x="20350" y="11156"/>
                    <a:pt x="20350" y="11215"/>
                  </a:cubicBezTo>
                  <a:cubicBezTo>
                    <a:pt x="20350" y="11304"/>
                    <a:pt x="20284" y="11392"/>
                    <a:pt x="20250" y="11346"/>
                  </a:cubicBezTo>
                  <a:cubicBezTo>
                    <a:pt x="20250" y="11346"/>
                    <a:pt x="20250" y="11346"/>
                    <a:pt x="20250" y="11346"/>
                  </a:cubicBezTo>
                  <a:cubicBezTo>
                    <a:pt x="20247" y="11344"/>
                    <a:pt x="20244" y="11347"/>
                    <a:pt x="20242" y="11344"/>
                  </a:cubicBezTo>
                  <a:cubicBezTo>
                    <a:pt x="20240" y="11342"/>
                    <a:pt x="20240" y="11311"/>
                    <a:pt x="20238" y="11304"/>
                  </a:cubicBezTo>
                  <a:cubicBezTo>
                    <a:pt x="20229" y="11264"/>
                    <a:pt x="20219" y="11206"/>
                    <a:pt x="20213" y="11134"/>
                  </a:cubicBezTo>
                  <a:cubicBezTo>
                    <a:pt x="20204" y="11033"/>
                    <a:pt x="20186" y="10936"/>
                    <a:pt x="20173" y="10918"/>
                  </a:cubicBezTo>
                  <a:cubicBezTo>
                    <a:pt x="20160" y="10901"/>
                    <a:pt x="20150" y="10854"/>
                    <a:pt x="20150" y="10814"/>
                  </a:cubicBezTo>
                  <a:cubicBezTo>
                    <a:pt x="20150" y="10720"/>
                    <a:pt x="20126" y="10709"/>
                    <a:pt x="19907" y="10707"/>
                  </a:cubicBezTo>
                  <a:cubicBezTo>
                    <a:pt x="19866" y="10707"/>
                    <a:pt x="19837" y="10705"/>
                    <a:pt x="19809" y="10703"/>
                  </a:cubicBezTo>
                  <a:cubicBezTo>
                    <a:pt x="19806" y="10703"/>
                    <a:pt x="19803" y="10703"/>
                    <a:pt x="19800" y="10703"/>
                  </a:cubicBezTo>
                  <a:cubicBezTo>
                    <a:pt x="19799" y="10703"/>
                    <a:pt x="19799" y="10703"/>
                    <a:pt x="19798" y="10703"/>
                  </a:cubicBezTo>
                  <a:cubicBezTo>
                    <a:pt x="19770" y="10701"/>
                    <a:pt x="19750" y="10696"/>
                    <a:pt x="19733" y="10690"/>
                  </a:cubicBezTo>
                  <a:cubicBezTo>
                    <a:pt x="19732" y="10690"/>
                    <a:pt x="19731" y="10690"/>
                    <a:pt x="19729" y="10689"/>
                  </a:cubicBezTo>
                  <a:cubicBezTo>
                    <a:pt x="19726" y="10688"/>
                    <a:pt x="19721" y="10688"/>
                    <a:pt x="19719" y="10687"/>
                  </a:cubicBezTo>
                  <a:cubicBezTo>
                    <a:pt x="19713" y="10684"/>
                    <a:pt x="19712" y="10678"/>
                    <a:pt x="19707" y="10675"/>
                  </a:cubicBezTo>
                  <a:cubicBezTo>
                    <a:pt x="19702" y="10670"/>
                    <a:pt x="19694" y="10666"/>
                    <a:pt x="19691" y="10660"/>
                  </a:cubicBezTo>
                  <a:cubicBezTo>
                    <a:pt x="19690" y="10659"/>
                    <a:pt x="19690" y="10658"/>
                    <a:pt x="19689" y="10657"/>
                  </a:cubicBezTo>
                  <a:cubicBezTo>
                    <a:pt x="19688" y="10655"/>
                    <a:pt x="19685" y="10654"/>
                    <a:pt x="19684" y="10651"/>
                  </a:cubicBezTo>
                  <a:cubicBezTo>
                    <a:pt x="19677" y="10635"/>
                    <a:pt x="19675" y="10614"/>
                    <a:pt x="19675" y="10586"/>
                  </a:cubicBezTo>
                  <a:cubicBezTo>
                    <a:pt x="19675" y="10554"/>
                    <a:pt x="19672" y="10536"/>
                    <a:pt x="19658" y="10524"/>
                  </a:cubicBezTo>
                  <a:cubicBezTo>
                    <a:pt x="19655" y="10522"/>
                    <a:pt x="19646" y="10523"/>
                    <a:pt x="19642" y="10521"/>
                  </a:cubicBezTo>
                  <a:cubicBezTo>
                    <a:pt x="19627" y="10515"/>
                    <a:pt x="19611" y="10511"/>
                    <a:pt x="19575" y="10511"/>
                  </a:cubicBezTo>
                  <a:cubicBezTo>
                    <a:pt x="19488" y="10511"/>
                    <a:pt x="19475" y="10520"/>
                    <a:pt x="19475" y="10586"/>
                  </a:cubicBezTo>
                  <a:cubicBezTo>
                    <a:pt x="19475" y="10628"/>
                    <a:pt x="19462" y="10674"/>
                    <a:pt x="19446" y="10687"/>
                  </a:cubicBezTo>
                  <a:cubicBezTo>
                    <a:pt x="19413" y="10714"/>
                    <a:pt x="19280" y="10709"/>
                    <a:pt x="19181" y="10689"/>
                  </a:cubicBezTo>
                  <a:cubicBezTo>
                    <a:pt x="19180" y="10688"/>
                    <a:pt x="19179" y="10689"/>
                    <a:pt x="19178" y="10689"/>
                  </a:cubicBezTo>
                  <a:cubicBezTo>
                    <a:pt x="19150" y="10684"/>
                    <a:pt x="19119" y="10679"/>
                    <a:pt x="19100" y="10661"/>
                  </a:cubicBezTo>
                  <a:cubicBezTo>
                    <a:pt x="19099" y="10660"/>
                    <a:pt x="19097" y="10661"/>
                    <a:pt x="19096" y="10660"/>
                  </a:cubicBezTo>
                  <a:cubicBezTo>
                    <a:pt x="19096" y="10659"/>
                    <a:pt x="19095" y="10657"/>
                    <a:pt x="19094" y="10657"/>
                  </a:cubicBezTo>
                  <a:cubicBezTo>
                    <a:pt x="19088" y="10654"/>
                    <a:pt x="19076" y="10651"/>
                    <a:pt x="19073" y="10648"/>
                  </a:cubicBezTo>
                  <a:cubicBezTo>
                    <a:pt x="19052" y="10621"/>
                    <a:pt x="19020" y="10600"/>
                    <a:pt x="19003" y="10600"/>
                  </a:cubicBezTo>
                  <a:cubicBezTo>
                    <a:pt x="18987" y="10600"/>
                    <a:pt x="18968" y="10577"/>
                    <a:pt x="18960" y="10550"/>
                  </a:cubicBezTo>
                  <a:cubicBezTo>
                    <a:pt x="18954" y="10531"/>
                    <a:pt x="18940" y="10520"/>
                    <a:pt x="18922" y="10512"/>
                  </a:cubicBezTo>
                  <a:cubicBezTo>
                    <a:pt x="18922" y="10512"/>
                    <a:pt x="18922" y="10512"/>
                    <a:pt x="18921" y="10511"/>
                  </a:cubicBezTo>
                  <a:cubicBezTo>
                    <a:pt x="18908" y="10509"/>
                    <a:pt x="18891" y="10507"/>
                    <a:pt x="18874" y="10506"/>
                  </a:cubicBezTo>
                  <a:cubicBezTo>
                    <a:pt x="18842" y="10505"/>
                    <a:pt x="18808" y="10507"/>
                    <a:pt x="18759" y="10520"/>
                  </a:cubicBezTo>
                  <a:cubicBezTo>
                    <a:pt x="18689" y="10539"/>
                    <a:pt x="18687" y="10545"/>
                    <a:pt x="18696" y="10694"/>
                  </a:cubicBezTo>
                  <a:cubicBezTo>
                    <a:pt x="18698" y="10727"/>
                    <a:pt x="18698" y="10747"/>
                    <a:pt x="18699" y="10772"/>
                  </a:cubicBezTo>
                  <a:cubicBezTo>
                    <a:pt x="18699" y="10773"/>
                    <a:pt x="18699" y="10774"/>
                    <a:pt x="18699" y="10775"/>
                  </a:cubicBezTo>
                  <a:cubicBezTo>
                    <a:pt x="18704" y="10806"/>
                    <a:pt x="18707" y="10855"/>
                    <a:pt x="18711" y="10864"/>
                  </a:cubicBezTo>
                  <a:cubicBezTo>
                    <a:pt x="18720" y="10884"/>
                    <a:pt x="18720" y="10918"/>
                    <a:pt x="18709" y="10941"/>
                  </a:cubicBezTo>
                  <a:cubicBezTo>
                    <a:pt x="18707" y="10945"/>
                    <a:pt x="18707" y="10967"/>
                    <a:pt x="18705" y="10975"/>
                  </a:cubicBezTo>
                  <a:cubicBezTo>
                    <a:pt x="18705" y="11044"/>
                    <a:pt x="18703" y="11114"/>
                    <a:pt x="18699" y="11261"/>
                  </a:cubicBezTo>
                  <a:cubicBezTo>
                    <a:pt x="18697" y="11354"/>
                    <a:pt x="18693" y="11407"/>
                    <a:pt x="18688" y="11451"/>
                  </a:cubicBezTo>
                  <a:cubicBezTo>
                    <a:pt x="18688" y="11452"/>
                    <a:pt x="18688" y="11454"/>
                    <a:pt x="18688" y="11455"/>
                  </a:cubicBezTo>
                  <a:lnTo>
                    <a:pt x="18688" y="11550"/>
                  </a:lnTo>
                  <a:lnTo>
                    <a:pt x="18657" y="11551"/>
                  </a:lnTo>
                  <a:cubicBezTo>
                    <a:pt x="18656" y="11552"/>
                    <a:pt x="18655" y="11554"/>
                    <a:pt x="18653" y="11555"/>
                  </a:cubicBezTo>
                  <a:cubicBezTo>
                    <a:pt x="18631" y="11564"/>
                    <a:pt x="18593" y="11585"/>
                    <a:pt x="18570" y="11602"/>
                  </a:cubicBezTo>
                  <a:cubicBezTo>
                    <a:pt x="18543" y="11621"/>
                    <a:pt x="18521" y="11620"/>
                    <a:pt x="18512" y="11599"/>
                  </a:cubicBezTo>
                  <a:cubicBezTo>
                    <a:pt x="18503" y="11581"/>
                    <a:pt x="18487" y="11573"/>
                    <a:pt x="18475" y="11583"/>
                  </a:cubicBezTo>
                  <a:cubicBezTo>
                    <a:pt x="18473" y="11585"/>
                    <a:pt x="18471" y="11584"/>
                    <a:pt x="18469" y="11585"/>
                  </a:cubicBezTo>
                  <a:cubicBezTo>
                    <a:pt x="18469" y="11585"/>
                    <a:pt x="18469" y="11585"/>
                    <a:pt x="18468" y="11585"/>
                  </a:cubicBezTo>
                  <a:cubicBezTo>
                    <a:pt x="18467" y="11585"/>
                    <a:pt x="18465" y="11585"/>
                    <a:pt x="18463" y="11585"/>
                  </a:cubicBezTo>
                  <a:cubicBezTo>
                    <a:pt x="18458" y="11585"/>
                    <a:pt x="18454" y="11583"/>
                    <a:pt x="18449" y="11579"/>
                  </a:cubicBezTo>
                  <a:cubicBezTo>
                    <a:pt x="18447" y="11578"/>
                    <a:pt x="18445" y="11579"/>
                    <a:pt x="18443" y="11577"/>
                  </a:cubicBezTo>
                  <a:cubicBezTo>
                    <a:pt x="18437" y="11572"/>
                    <a:pt x="18401" y="11570"/>
                    <a:pt x="18378" y="11566"/>
                  </a:cubicBezTo>
                  <a:cubicBezTo>
                    <a:pt x="18378" y="11566"/>
                    <a:pt x="18378" y="11566"/>
                    <a:pt x="18378" y="11566"/>
                  </a:cubicBezTo>
                  <a:cubicBezTo>
                    <a:pt x="18376" y="11567"/>
                    <a:pt x="18374" y="11567"/>
                    <a:pt x="18372" y="11569"/>
                  </a:cubicBezTo>
                  <a:cubicBezTo>
                    <a:pt x="18344" y="11588"/>
                    <a:pt x="18292" y="11600"/>
                    <a:pt x="18255" y="11594"/>
                  </a:cubicBezTo>
                  <a:cubicBezTo>
                    <a:pt x="18223" y="11589"/>
                    <a:pt x="18207" y="11575"/>
                    <a:pt x="18196" y="11550"/>
                  </a:cubicBezTo>
                  <a:lnTo>
                    <a:pt x="18187" y="11550"/>
                  </a:lnTo>
                  <a:lnTo>
                    <a:pt x="18185" y="11504"/>
                  </a:lnTo>
                  <a:cubicBezTo>
                    <a:pt x="18185" y="11504"/>
                    <a:pt x="18186" y="11503"/>
                    <a:pt x="18185" y="11503"/>
                  </a:cubicBezTo>
                  <a:cubicBezTo>
                    <a:pt x="18182" y="11488"/>
                    <a:pt x="18178" y="11480"/>
                    <a:pt x="18175" y="11457"/>
                  </a:cubicBezTo>
                  <a:cubicBezTo>
                    <a:pt x="18168" y="11388"/>
                    <a:pt x="18151" y="11331"/>
                    <a:pt x="18138" y="11332"/>
                  </a:cubicBezTo>
                  <a:cubicBezTo>
                    <a:pt x="18122" y="11333"/>
                    <a:pt x="18110" y="11136"/>
                    <a:pt x="18106" y="10825"/>
                  </a:cubicBezTo>
                  <a:cubicBezTo>
                    <a:pt x="18098" y="10265"/>
                    <a:pt x="18106" y="10233"/>
                    <a:pt x="18255" y="10233"/>
                  </a:cubicBezTo>
                  <a:cubicBezTo>
                    <a:pt x="18322" y="10233"/>
                    <a:pt x="18325" y="10226"/>
                    <a:pt x="18325" y="10071"/>
                  </a:cubicBezTo>
                  <a:lnTo>
                    <a:pt x="18325" y="9911"/>
                  </a:lnTo>
                  <a:lnTo>
                    <a:pt x="17891" y="9912"/>
                  </a:lnTo>
                  <a:lnTo>
                    <a:pt x="17457" y="9915"/>
                  </a:lnTo>
                  <a:lnTo>
                    <a:pt x="17457" y="10071"/>
                  </a:lnTo>
                  <a:cubicBezTo>
                    <a:pt x="17457" y="10186"/>
                    <a:pt x="17468" y="10235"/>
                    <a:pt x="17497" y="10250"/>
                  </a:cubicBezTo>
                  <a:cubicBezTo>
                    <a:pt x="17534" y="10269"/>
                    <a:pt x="17534" y="10275"/>
                    <a:pt x="17496" y="10312"/>
                  </a:cubicBezTo>
                  <a:cubicBezTo>
                    <a:pt x="17473" y="10335"/>
                    <a:pt x="17451" y="10388"/>
                    <a:pt x="17446" y="10432"/>
                  </a:cubicBezTo>
                  <a:cubicBezTo>
                    <a:pt x="17438" y="10506"/>
                    <a:pt x="17426" y="10514"/>
                    <a:pt x="17288" y="10519"/>
                  </a:cubicBezTo>
                  <a:cubicBezTo>
                    <a:pt x="17114" y="10526"/>
                    <a:pt x="17069" y="10494"/>
                    <a:pt x="17091" y="10376"/>
                  </a:cubicBezTo>
                  <a:cubicBezTo>
                    <a:pt x="17094" y="10361"/>
                    <a:pt x="17093" y="10359"/>
                    <a:pt x="17094" y="10350"/>
                  </a:cubicBezTo>
                  <a:cubicBezTo>
                    <a:pt x="17089" y="10337"/>
                    <a:pt x="17075" y="10330"/>
                    <a:pt x="17063" y="10325"/>
                  </a:cubicBezTo>
                  <a:cubicBezTo>
                    <a:pt x="17061" y="10327"/>
                    <a:pt x="17061" y="10325"/>
                    <a:pt x="17059" y="10327"/>
                  </a:cubicBezTo>
                  <a:cubicBezTo>
                    <a:pt x="17032" y="10346"/>
                    <a:pt x="16996" y="10350"/>
                    <a:pt x="16979" y="10336"/>
                  </a:cubicBezTo>
                  <a:cubicBezTo>
                    <a:pt x="16962" y="10322"/>
                    <a:pt x="16878" y="10307"/>
                    <a:pt x="16794" y="10303"/>
                  </a:cubicBezTo>
                  <a:cubicBezTo>
                    <a:pt x="16612" y="10294"/>
                    <a:pt x="16600" y="10288"/>
                    <a:pt x="16600" y="10185"/>
                  </a:cubicBezTo>
                  <a:cubicBezTo>
                    <a:pt x="16600" y="10147"/>
                    <a:pt x="16598" y="10127"/>
                    <a:pt x="16576" y="10117"/>
                  </a:cubicBezTo>
                  <a:cubicBezTo>
                    <a:pt x="16547" y="10109"/>
                    <a:pt x="16507" y="10109"/>
                    <a:pt x="16416" y="10110"/>
                  </a:cubicBezTo>
                  <a:cubicBezTo>
                    <a:pt x="16333" y="10111"/>
                    <a:pt x="16267" y="10104"/>
                    <a:pt x="16224" y="10096"/>
                  </a:cubicBezTo>
                  <a:cubicBezTo>
                    <a:pt x="16223" y="10096"/>
                    <a:pt x="16222" y="10096"/>
                    <a:pt x="16222" y="10096"/>
                  </a:cubicBezTo>
                  <a:cubicBezTo>
                    <a:pt x="16217" y="10095"/>
                    <a:pt x="16205" y="10094"/>
                    <a:pt x="16201" y="10092"/>
                  </a:cubicBezTo>
                  <a:cubicBezTo>
                    <a:pt x="16196" y="10090"/>
                    <a:pt x="16182" y="10089"/>
                    <a:pt x="16180" y="10088"/>
                  </a:cubicBezTo>
                  <a:cubicBezTo>
                    <a:pt x="16178" y="10086"/>
                    <a:pt x="16177" y="10075"/>
                    <a:pt x="16175" y="10071"/>
                  </a:cubicBezTo>
                  <a:cubicBezTo>
                    <a:pt x="16163" y="10057"/>
                    <a:pt x="16154" y="10038"/>
                    <a:pt x="16145" y="10008"/>
                  </a:cubicBezTo>
                  <a:cubicBezTo>
                    <a:pt x="16104" y="9874"/>
                    <a:pt x="16100" y="9827"/>
                    <a:pt x="16126" y="9763"/>
                  </a:cubicBezTo>
                  <a:cubicBezTo>
                    <a:pt x="16143" y="9722"/>
                    <a:pt x="16139" y="9701"/>
                    <a:pt x="16112" y="9688"/>
                  </a:cubicBezTo>
                  <a:cubicBezTo>
                    <a:pt x="16088" y="9675"/>
                    <a:pt x="16076" y="9620"/>
                    <a:pt x="16077" y="9557"/>
                  </a:cubicBezTo>
                  <a:cubicBezTo>
                    <a:pt x="16077" y="9557"/>
                    <a:pt x="16077" y="9557"/>
                    <a:pt x="16077" y="9556"/>
                  </a:cubicBezTo>
                  <a:cubicBezTo>
                    <a:pt x="16077" y="9547"/>
                    <a:pt x="16078" y="9539"/>
                    <a:pt x="16079" y="9530"/>
                  </a:cubicBezTo>
                  <a:cubicBezTo>
                    <a:pt x="16079" y="9529"/>
                    <a:pt x="16079" y="9528"/>
                    <a:pt x="16079" y="9527"/>
                  </a:cubicBezTo>
                  <a:cubicBezTo>
                    <a:pt x="16082" y="9481"/>
                    <a:pt x="16090" y="9435"/>
                    <a:pt x="16106" y="9400"/>
                  </a:cubicBezTo>
                  <a:cubicBezTo>
                    <a:pt x="16131" y="9347"/>
                    <a:pt x="16131" y="9319"/>
                    <a:pt x="16106" y="9266"/>
                  </a:cubicBezTo>
                  <a:cubicBezTo>
                    <a:pt x="16104" y="9262"/>
                    <a:pt x="16103" y="9248"/>
                    <a:pt x="16101" y="9242"/>
                  </a:cubicBezTo>
                  <a:cubicBezTo>
                    <a:pt x="16093" y="9230"/>
                    <a:pt x="16087" y="9208"/>
                    <a:pt x="16083" y="9179"/>
                  </a:cubicBezTo>
                  <a:cubicBezTo>
                    <a:pt x="16078" y="9145"/>
                    <a:pt x="16075" y="9100"/>
                    <a:pt x="16075" y="9033"/>
                  </a:cubicBezTo>
                  <a:cubicBezTo>
                    <a:pt x="16075" y="9023"/>
                    <a:pt x="16076" y="9021"/>
                    <a:pt x="16076" y="9013"/>
                  </a:cubicBezTo>
                  <a:cubicBezTo>
                    <a:pt x="16074" y="8903"/>
                    <a:pt x="16082" y="8799"/>
                    <a:pt x="16100" y="8784"/>
                  </a:cubicBezTo>
                  <a:cubicBezTo>
                    <a:pt x="16114" y="8772"/>
                    <a:pt x="16125" y="8689"/>
                    <a:pt x="16125" y="8600"/>
                  </a:cubicBezTo>
                  <a:cubicBezTo>
                    <a:pt x="16125" y="8447"/>
                    <a:pt x="16121" y="8437"/>
                    <a:pt x="16057" y="8427"/>
                  </a:cubicBezTo>
                  <a:cubicBezTo>
                    <a:pt x="16005" y="8419"/>
                    <a:pt x="15986" y="8396"/>
                    <a:pt x="15979" y="8333"/>
                  </a:cubicBezTo>
                  <a:cubicBezTo>
                    <a:pt x="15975" y="8288"/>
                    <a:pt x="15955" y="8237"/>
                    <a:pt x="15935" y="8223"/>
                  </a:cubicBezTo>
                  <a:cubicBezTo>
                    <a:pt x="15887" y="8186"/>
                    <a:pt x="15889" y="7971"/>
                    <a:pt x="15938" y="7946"/>
                  </a:cubicBezTo>
                  <a:cubicBezTo>
                    <a:pt x="15967" y="7931"/>
                    <a:pt x="15975" y="7866"/>
                    <a:pt x="15975" y="7664"/>
                  </a:cubicBezTo>
                  <a:lnTo>
                    <a:pt x="15975" y="7404"/>
                  </a:lnTo>
                  <a:lnTo>
                    <a:pt x="15869" y="7394"/>
                  </a:lnTo>
                  <a:lnTo>
                    <a:pt x="15763" y="7384"/>
                  </a:lnTo>
                  <a:lnTo>
                    <a:pt x="15756" y="7084"/>
                  </a:lnTo>
                  <a:cubicBezTo>
                    <a:pt x="15750" y="6864"/>
                    <a:pt x="15739" y="6777"/>
                    <a:pt x="15712" y="6757"/>
                  </a:cubicBezTo>
                  <a:cubicBezTo>
                    <a:pt x="15692" y="6742"/>
                    <a:pt x="15675" y="6695"/>
                    <a:pt x="15675" y="6652"/>
                  </a:cubicBezTo>
                  <a:cubicBezTo>
                    <a:pt x="15675" y="6610"/>
                    <a:pt x="15658" y="6556"/>
                    <a:pt x="15638" y="6533"/>
                  </a:cubicBezTo>
                  <a:cubicBezTo>
                    <a:pt x="15617" y="6510"/>
                    <a:pt x="15600" y="6448"/>
                    <a:pt x="15600" y="6395"/>
                  </a:cubicBezTo>
                  <a:cubicBezTo>
                    <a:pt x="15600" y="6339"/>
                    <a:pt x="15616" y="6290"/>
                    <a:pt x="15638" y="6279"/>
                  </a:cubicBezTo>
                  <a:cubicBezTo>
                    <a:pt x="15646" y="6275"/>
                    <a:pt x="15651" y="6255"/>
                    <a:pt x="15657" y="6235"/>
                  </a:cubicBezTo>
                  <a:cubicBezTo>
                    <a:pt x="15657" y="6234"/>
                    <a:pt x="15658" y="6234"/>
                    <a:pt x="15658" y="6234"/>
                  </a:cubicBezTo>
                  <a:cubicBezTo>
                    <a:pt x="15662" y="6214"/>
                    <a:pt x="15665" y="6205"/>
                    <a:pt x="15668" y="6172"/>
                  </a:cubicBezTo>
                  <a:cubicBezTo>
                    <a:pt x="15670" y="6143"/>
                    <a:pt x="15672" y="6103"/>
                    <a:pt x="15674" y="6068"/>
                  </a:cubicBezTo>
                  <a:cubicBezTo>
                    <a:pt x="15674" y="6067"/>
                    <a:pt x="15674" y="6065"/>
                    <a:pt x="15674" y="6064"/>
                  </a:cubicBezTo>
                  <a:cubicBezTo>
                    <a:pt x="15673" y="5995"/>
                    <a:pt x="15666" y="5930"/>
                    <a:pt x="15649" y="5915"/>
                  </a:cubicBezTo>
                  <a:cubicBezTo>
                    <a:pt x="15631" y="5900"/>
                    <a:pt x="15632" y="5880"/>
                    <a:pt x="15651" y="5849"/>
                  </a:cubicBezTo>
                  <a:cubicBezTo>
                    <a:pt x="15667" y="5824"/>
                    <a:pt x="15675" y="5772"/>
                    <a:pt x="15670" y="5732"/>
                  </a:cubicBezTo>
                  <a:cubicBezTo>
                    <a:pt x="15657" y="5613"/>
                    <a:pt x="15756" y="5586"/>
                    <a:pt x="15837" y="5686"/>
                  </a:cubicBezTo>
                  <a:cubicBezTo>
                    <a:pt x="15850" y="5702"/>
                    <a:pt x="15861" y="5712"/>
                    <a:pt x="15873" y="5723"/>
                  </a:cubicBezTo>
                  <a:cubicBezTo>
                    <a:pt x="15880" y="5730"/>
                    <a:pt x="15887" y="5738"/>
                    <a:pt x="15894" y="5743"/>
                  </a:cubicBezTo>
                  <a:cubicBezTo>
                    <a:pt x="15895" y="5744"/>
                    <a:pt x="15895" y="5743"/>
                    <a:pt x="15896" y="5743"/>
                  </a:cubicBezTo>
                  <a:cubicBezTo>
                    <a:pt x="15905" y="5750"/>
                    <a:pt x="15913" y="5752"/>
                    <a:pt x="15921" y="5755"/>
                  </a:cubicBezTo>
                  <a:cubicBezTo>
                    <a:pt x="15926" y="5758"/>
                    <a:pt x="15932" y="5760"/>
                    <a:pt x="15938" y="5761"/>
                  </a:cubicBezTo>
                  <a:cubicBezTo>
                    <a:pt x="15963" y="5762"/>
                    <a:pt x="15983" y="5743"/>
                    <a:pt x="16000" y="5700"/>
                  </a:cubicBezTo>
                  <a:cubicBezTo>
                    <a:pt x="16022" y="5646"/>
                    <a:pt x="16052" y="5634"/>
                    <a:pt x="16163" y="5634"/>
                  </a:cubicBezTo>
                  <a:lnTo>
                    <a:pt x="16291" y="5634"/>
                  </a:lnTo>
                  <a:cubicBezTo>
                    <a:pt x="16294" y="5625"/>
                    <a:pt x="16299" y="5613"/>
                    <a:pt x="16300" y="5600"/>
                  </a:cubicBezTo>
                  <a:lnTo>
                    <a:pt x="16300" y="5519"/>
                  </a:lnTo>
                  <a:cubicBezTo>
                    <a:pt x="16300" y="5394"/>
                    <a:pt x="16334" y="5342"/>
                    <a:pt x="16382" y="5394"/>
                  </a:cubicBezTo>
                  <a:cubicBezTo>
                    <a:pt x="16403" y="5417"/>
                    <a:pt x="16427" y="5413"/>
                    <a:pt x="16460" y="5381"/>
                  </a:cubicBezTo>
                  <a:cubicBezTo>
                    <a:pt x="16475" y="5366"/>
                    <a:pt x="16488" y="5362"/>
                    <a:pt x="16500" y="5359"/>
                  </a:cubicBezTo>
                  <a:cubicBezTo>
                    <a:pt x="16502" y="5357"/>
                    <a:pt x="16504" y="5356"/>
                    <a:pt x="16505" y="5355"/>
                  </a:cubicBezTo>
                  <a:cubicBezTo>
                    <a:pt x="16516" y="5349"/>
                    <a:pt x="16525" y="5352"/>
                    <a:pt x="16531" y="5365"/>
                  </a:cubicBezTo>
                  <a:cubicBezTo>
                    <a:pt x="16533" y="5366"/>
                    <a:pt x="16536" y="5364"/>
                    <a:pt x="16538" y="5366"/>
                  </a:cubicBezTo>
                  <a:cubicBezTo>
                    <a:pt x="16558" y="5389"/>
                    <a:pt x="16575" y="5375"/>
                    <a:pt x="16595" y="5317"/>
                  </a:cubicBezTo>
                  <a:cubicBezTo>
                    <a:pt x="16616" y="5256"/>
                    <a:pt x="16643" y="5234"/>
                    <a:pt x="16697" y="5234"/>
                  </a:cubicBezTo>
                  <a:cubicBezTo>
                    <a:pt x="16739" y="5234"/>
                    <a:pt x="16776" y="5212"/>
                    <a:pt x="16784" y="5183"/>
                  </a:cubicBezTo>
                  <a:cubicBezTo>
                    <a:pt x="16792" y="5156"/>
                    <a:pt x="16823" y="5133"/>
                    <a:pt x="16853" y="5133"/>
                  </a:cubicBezTo>
                  <a:cubicBezTo>
                    <a:pt x="16881" y="5133"/>
                    <a:pt x="16916" y="5112"/>
                    <a:pt x="16932" y="5086"/>
                  </a:cubicBezTo>
                  <a:cubicBezTo>
                    <a:pt x="16936" y="5075"/>
                    <a:pt x="16943" y="5066"/>
                    <a:pt x="16952" y="5059"/>
                  </a:cubicBezTo>
                  <a:cubicBezTo>
                    <a:pt x="16960" y="5052"/>
                    <a:pt x="16973" y="5047"/>
                    <a:pt x="16988" y="5043"/>
                  </a:cubicBezTo>
                  <a:cubicBezTo>
                    <a:pt x="16988" y="5043"/>
                    <a:pt x="16988" y="5043"/>
                    <a:pt x="16989" y="5043"/>
                  </a:cubicBezTo>
                  <a:cubicBezTo>
                    <a:pt x="17011" y="5034"/>
                    <a:pt x="17038" y="5027"/>
                    <a:pt x="17067" y="5025"/>
                  </a:cubicBezTo>
                  <a:cubicBezTo>
                    <a:pt x="17124" y="5022"/>
                    <a:pt x="17166" y="5010"/>
                    <a:pt x="17161" y="4998"/>
                  </a:cubicBezTo>
                  <a:cubicBezTo>
                    <a:pt x="17140" y="4953"/>
                    <a:pt x="17241" y="4873"/>
                    <a:pt x="17349" y="4850"/>
                  </a:cubicBezTo>
                  <a:cubicBezTo>
                    <a:pt x="17355" y="4848"/>
                    <a:pt x="17363" y="4845"/>
                    <a:pt x="17370" y="4843"/>
                  </a:cubicBezTo>
                  <a:cubicBezTo>
                    <a:pt x="17429" y="4826"/>
                    <a:pt x="17502" y="4793"/>
                    <a:pt x="17543" y="4762"/>
                  </a:cubicBezTo>
                  <a:cubicBezTo>
                    <a:pt x="17644" y="4686"/>
                    <a:pt x="17708" y="4683"/>
                    <a:pt x="17750" y="4750"/>
                  </a:cubicBezTo>
                  <a:cubicBezTo>
                    <a:pt x="17806" y="4840"/>
                    <a:pt x="17854" y="4810"/>
                    <a:pt x="17845" y="4691"/>
                  </a:cubicBezTo>
                  <a:cubicBezTo>
                    <a:pt x="17837" y="4586"/>
                    <a:pt x="17840" y="4583"/>
                    <a:pt x="17928" y="4594"/>
                  </a:cubicBezTo>
                  <a:cubicBezTo>
                    <a:pt x="17951" y="4596"/>
                    <a:pt x="17965" y="4594"/>
                    <a:pt x="17980" y="4591"/>
                  </a:cubicBezTo>
                  <a:cubicBezTo>
                    <a:pt x="17987" y="4588"/>
                    <a:pt x="17992" y="4585"/>
                    <a:pt x="17998" y="4582"/>
                  </a:cubicBezTo>
                  <a:cubicBezTo>
                    <a:pt x="18004" y="4579"/>
                    <a:pt x="18010" y="4577"/>
                    <a:pt x="18015" y="4574"/>
                  </a:cubicBezTo>
                  <a:cubicBezTo>
                    <a:pt x="18022" y="4567"/>
                    <a:pt x="18030" y="4563"/>
                    <a:pt x="18034" y="4552"/>
                  </a:cubicBezTo>
                  <a:cubicBezTo>
                    <a:pt x="18042" y="4523"/>
                    <a:pt x="18071" y="4500"/>
                    <a:pt x="18099" y="4500"/>
                  </a:cubicBezTo>
                  <a:cubicBezTo>
                    <a:pt x="18127" y="4500"/>
                    <a:pt x="18171" y="4472"/>
                    <a:pt x="18196" y="4439"/>
                  </a:cubicBezTo>
                  <a:cubicBezTo>
                    <a:pt x="18235" y="4388"/>
                    <a:pt x="18276" y="4378"/>
                    <a:pt x="18445" y="4385"/>
                  </a:cubicBezTo>
                  <a:cubicBezTo>
                    <a:pt x="18490" y="4387"/>
                    <a:pt x="18522" y="4390"/>
                    <a:pt x="18552" y="4393"/>
                  </a:cubicBezTo>
                  <a:cubicBezTo>
                    <a:pt x="18563" y="4393"/>
                    <a:pt x="18574" y="4394"/>
                    <a:pt x="18583" y="4394"/>
                  </a:cubicBezTo>
                  <a:cubicBezTo>
                    <a:pt x="18616" y="4397"/>
                    <a:pt x="18640" y="4404"/>
                    <a:pt x="18657" y="4413"/>
                  </a:cubicBezTo>
                  <a:cubicBezTo>
                    <a:pt x="18671" y="4420"/>
                    <a:pt x="18678" y="4431"/>
                    <a:pt x="18685" y="4442"/>
                  </a:cubicBezTo>
                  <a:cubicBezTo>
                    <a:pt x="18686" y="4445"/>
                    <a:pt x="18690" y="4446"/>
                    <a:pt x="18691" y="4449"/>
                  </a:cubicBezTo>
                  <a:cubicBezTo>
                    <a:pt x="18698" y="4466"/>
                    <a:pt x="18700" y="4489"/>
                    <a:pt x="18700" y="4519"/>
                  </a:cubicBezTo>
                  <a:lnTo>
                    <a:pt x="18700" y="4600"/>
                  </a:lnTo>
                  <a:lnTo>
                    <a:pt x="18985" y="4600"/>
                  </a:lnTo>
                  <a:lnTo>
                    <a:pt x="18986" y="4600"/>
                  </a:lnTo>
                  <a:cubicBezTo>
                    <a:pt x="19059" y="4600"/>
                    <a:pt x="19121" y="4597"/>
                    <a:pt x="19172" y="4592"/>
                  </a:cubicBezTo>
                  <a:cubicBezTo>
                    <a:pt x="19219" y="4587"/>
                    <a:pt x="19253" y="4580"/>
                    <a:pt x="19267" y="4572"/>
                  </a:cubicBezTo>
                  <a:cubicBezTo>
                    <a:pt x="19276" y="4566"/>
                    <a:pt x="19282" y="4559"/>
                    <a:pt x="19285" y="4550"/>
                  </a:cubicBezTo>
                  <a:cubicBezTo>
                    <a:pt x="19293" y="4523"/>
                    <a:pt x="19326" y="4500"/>
                    <a:pt x="19359" y="4500"/>
                  </a:cubicBezTo>
                  <a:cubicBezTo>
                    <a:pt x="19393" y="4500"/>
                    <a:pt x="19426" y="4477"/>
                    <a:pt x="19435" y="4448"/>
                  </a:cubicBezTo>
                  <a:cubicBezTo>
                    <a:pt x="19445" y="4412"/>
                    <a:pt x="19476" y="4400"/>
                    <a:pt x="19541" y="4406"/>
                  </a:cubicBezTo>
                  <a:cubicBezTo>
                    <a:pt x="19541" y="4406"/>
                    <a:pt x="19542" y="4406"/>
                    <a:pt x="19543" y="4406"/>
                  </a:cubicBezTo>
                  <a:cubicBezTo>
                    <a:pt x="19543" y="4406"/>
                    <a:pt x="19543" y="4406"/>
                    <a:pt x="19544" y="4406"/>
                  </a:cubicBezTo>
                  <a:cubicBezTo>
                    <a:pt x="19625" y="4415"/>
                    <a:pt x="19638" y="4429"/>
                    <a:pt x="19645" y="4508"/>
                  </a:cubicBezTo>
                  <a:cubicBezTo>
                    <a:pt x="19653" y="4592"/>
                    <a:pt x="19664" y="4598"/>
                    <a:pt x="19769" y="4599"/>
                  </a:cubicBezTo>
                  <a:cubicBezTo>
                    <a:pt x="19826" y="4599"/>
                    <a:pt x="19861" y="4598"/>
                    <a:pt x="19878" y="4587"/>
                  </a:cubicBezTo>
                  <a:cubicBezTo>
                    <a:pt x="19879" y="4587"/>
                    <a:pt x="19879" y="4587"/>
                    <a:pt x="19879" y="4587"/>
                  </a:cubicBezTo>
                  <a:cubicBezTo>
                    <a:pt x="19883" y="4584"/>
                    <a:pt x="19884" y="4578"/>
                    <a:pt x="19887" y="4575"/>
                  </a:cubicBezTo>
                  <a:cubicBezTo>
                    <a:pt x="19887" y="4574"/>
                    <a:pt x="19888" y="4574"/>
                    <a:pt x="19888" y="4574"/>
                  </a:cubicBezTo>
                  <a:cubicBezTo>
                    <a:pt x="19892" y="4568"/>
                    <a:pt x="19895" y="4562"/>
                    <a:pt x="19898" y="4553"/>
                  </a:cubicBezTo>
                  <a:cubicBezTo>
                    <a:pt x="19901" y="4538"/>
                    <a:pt x="19903" y="4518"/>
                    <a:pt x="19905" y="4491"/>
                  </a:cubicBezTo>
                  <a:cubicBezTo>
                    <a:pt x="19912" y="4393"/>
                    <a:pt x="19919" y="4384"/>
                    <a:pt x="19988" y="4394"/>
                  </a:cubicBezTo>
                  <a:cubicBezTo>
                    <a:pt x="19996" y="4396"/>
                    <a:pt x="20000" y="4401"/>
                    <a:pt x="20008" y="4403"/>
                  </a:cubicBezTo>
                  <a:cubicBezTo>
                    <a:pt x="20032" y="4404"/>
                    <a:pt x="20058" y="4411"/>
                    <a:pt x="20085" y="4429"/>
                  </a:cubicBezTo>
                  <a:cubicBezTo>
                    <a:pt x="20099" y="4439"/>
                    <a:pt x="20117" y="4446"/>
                    <a:pt x="20134" y="4451"/>
                  </a:cubicBezTo>
                  <a:cubicBezTo>
                    <a:pt x="20147" y="4449"/>
                    <a:pt x="20160" y="4445"/>
                    <a:pt x="20175" y="4434"/>
                  </a:cubicBezTo>
                  <a:cubicBezTo>
                    <a:pt x="20244" y="4385"/>
                    <a:pt x="20282" y="4421"/>
                    <a:pt x="20264" y="4520"/>
                  </a:cubicBezTo>
                  <a:cubicBezTo>
                    <a:pt x="20250" y="4594"/>
                    <a:pt x="20258" y="4598"/>
                    <a:pt x="20380" y="4599"/>
                  </a:cubicBezTo>
                  <a:cubicBezTo>
                    <a:pt x="20445" y="4599"/>
                    <a:pt x="20483" y="4599"/>
                    <a:pt x="20503" y="4588"/>
                  </a:cubicBezTo>
                  <a:cubicBezTo>
                    <a:pt x="20508" y="4584"/>
                    <a:pt x="20510" y="4578"/>
                    <a:pt x="20513" y="4573"/>
                  </a:cubicBezTo>
                  <a:cubicBezTo>
                    <a:pt x="20516" y="4569"/>
                    <a:pt x="20520" y="4566"/>
                    <a:pt x="20522" y="4560"/>
                  </a:cubicBezTo>
                  <a:cubicBezTo>
                    <a:pt x="20522" y="4560"/>
                    <a:pt x="20522" y="4560"/>
                    <a:pt x="20522" y="4560"/>
                  </a:cubicBezTo>
                  <a:cubicBezTo>
                    <a:pt x="20526" y="4547"/>
                    <a:pt x="20528" y="4530"/>
                    <a:pt x="20530" y="4508"/>
                  </a:cubicBezTo>
                  <a:cubicBezTo>
                    <a:pt x="20533" y="4470"/>
                    <a:pt x="20539" y="4448"/>
                    <a:pt x="20552" y="4433"/>
                  </a:cubicBezTo>
                  <a:cubicBezTo>
                    <a:pt x="20560" y="4423"/>
                    <a:pt x="20579" y="4420"/>
                    <a:pt x="20595" y="4416"/>
                  </a:cubicBezTo>
                  <a:cubicBezTo>
                    <a:pt x="20604" y="4413"/>
                    <a:pt x="20607" y="4408"/>
                    <a:pt x="20619" y="4406"/>
                  </a:cubicBezTo>
                  <a:cubicBezTo>
                    <a:pt x="20623" y="4406"/>
                    <a:pt x="20625" y="4407"/>
                    <a:pt x="20629" y="4407"/>
                  </a:cubicBezTo>
                  <a:cubicBezTo>
                    <a:pt x="20652" y="4405"/>
                    <a:pt x="20672" y="4405"/>
                    <a:pt x="20685" y="4411"/>
                  </a:cubicBezTo>
                  <a:cubicBezTo>
                    <a:pt x="20690" y="4414"/>
                    <a:pt x="20693" y="4421"/>
                    <a:pt x="20697" y="4425"/>
                  </a:cubicBezTo>
                  <a:cubicBezTo>
                    <a:pt x="20697" y="4425"/>
                    <a:pt x="20698" y="4426"/>
                    <a:pt x="20698" y="4426"/>
                  </a:cubicBezTo>
                  <a:cubicBezTo>
                    <a:pt x="20704" y="4432"/>
                    <a:pt x="20713" y="4438"/>
                    <a:pt x="20716" y="4448"/>
                  </a:cubicBezTo>
                  <a:cubicBezTo>
                    <a:pt x="20725" y="4479"/>
                    <a:pt x="20760" y="4500"/>
                    <a:pt x="20803" y="4500"/>
                  </a:cubicBezTo>
                  <a:cubicBezTo>
                    <a:pt x="20845" y="4500"/>
                    <a:pt x="20883" y="4521"/>
                    <a:pt x="20891" y="4550"/>
                  </a:cubicBezTo>
                  <a:cubicBezTo>
                    <a:pt x="20900" y="4580"/>
                    <a:pt x="20922" y="4596"/>
                    <a:pt x="20946" y="4598"/>
                  </a:cubicBezTo>
                  <a:cubicBezTo>
                    <a:pt x="20946" y="4598"/>
                    <a:pt x="20946" y="4598"/>
                    <a:pt x="20946" y="4598"/>
                  </a:cubicBezTo>
                  <a:cubicBezTo>
                    <a:pt x="20949" y="4598"/>
                    <a:pt x="20952" y="4596"/>
                    <a:pt x="20955" y="4596"/>
                  </a:cubicBezTo>
                  <a:cubicBezTo>
                    <a:pt x="20957" y="4595"/>
                    <a:pt x="20961" y="4594"/>
                    <a:pt x="20964" y="4594"/>
                  </a:cubicBezTo>
                  <a:cubicBezTo>
                    <a:pt x="20983" y="4589"/>
                    <a:pt x="21002" y="4576"/>
                    <a:pt x="21010" y="4550"/>
                  </a:cubicBezTo>
                  <a:cubicBezTo>
                    <a:pt x="21017" y="4523"/>
                    <a:pt x="21052" y="4500"/>
                    <a:pt x="21087" y="4500"/>
                  </a:cubicBezTo>
                  <a:cubicBezTo>
                    <a:pt x="21160" y="4500"/>
                    <a:pt x="21174" y="4419"/>
                    <a:pt x="21107" y="4384"/>
                  </a:cubicBezTo>
                  <a:cubicBezTo>
                    <a:pt x="21065" y="4363"/>
                    <a:pt x="21065" y="4359"/>
                    <a:pt x="21107" y="4318"/>
                  </a:cubicBezTo>
                  <a:cubicBezTo>
                    <a:pt x="21146" y="4280"/>
                    <a:pt x="21147" y="4272"/>
                    <a:pt x="21114" y="4255"/>
                  </a:cubicBezTo>
                  <a:cubicBezTo>
                    <a:pt x="21085" y="4240"/>
                    <a:pt x="21075" y="4184"/>
                    <a:pt x="21075" y="4034"/>
                  </a:cubicBezTo>
                  <a:cubicBezTo>
                    <a:pt x="21075" y="3897"/>
                    <a:pt x="21065" y="3832"/>
                    <a:pt x="21044" y="3830"/>
                  </a:cubicBezTo>
                  <a:cubicBezTo>
                    <a:pt x="20916" y="3818"/>
                    <a:pt x="20820" y="3832"/>
                    <a:pt x="20790" y="3865"/>
                  </a:cubicBezTo>
                  <a:cubicBezTo>
                    <a:pt x="20768" y="3890"/>
                    <a:pt x="20749" y="3891"/>
                    <a:pt x="20739" y="3871"/>
                  </a:cubicBezTo>
                  <a:cubicBezTo>
                    <a:pt x="20719" y="3827"/>
                    <a:pt x="19582" y="3825"/>
                    <a:pt x="19562" y="3868"/>
                  </a:cubicBezTo>
                  <a:cubicBezTo>
                    <a:pt x="19553" y="3886"/>
                    <a:pt x="19534" y="3891"/>
                    <a:pt x="19518" y="3878"/>
                  </a:cubicBezTo>
                  <a:cubicBezTo>
                    <a:pt x="19493" y="3857"/>
                    <a:pt x="19467" y="3849"/>
                    <a:pt x="19443" y="3848"/>
                  </a:cubicBezTo>
                  <a:cubicBezTo>
                    <a:pt x="19430" y="3850"/>
                    <a:pt x="19417" y="3852"/>
                    <a:pt x="19407" y="3856"/>
                  </a:cubicBezTo>
                  <a:cubicBezTo>
                    <a:pt x="19402" y="3858"/>
                    <a:pt x="19397" y="3860"/>
                    <a:pt x="19393" y="3863"/>
                  </a:cubicBezTo>
                  <a:cubicBezTo>
                    <a:pt x="19392" y="3864"/>
                    <a:pt x="19391" y="3865"/>
                    <a:pt x="19391" y="3865"/>
                  </a:cubicBezTo>
                  <a:cubicBezTo>
                    <a:pt x="19387" y="3867"/>
                    <a:pt x="19386" y="3869"/>
                    <a:pt x="19384" y="3872"/>
                  </a:cubicBezTo>
                  <a:cubicBezTo>
                    <a:pt x="19383" y="3872"/>
                    <a:pt x="19384" y="3872"/>
                    <a:pt x="19384" y="3873"/>
                  </a:cubicBezTo>
                  <a:cubicBezTo>
                    <a:pt x="19375" y="3883"/>
                    <a:pt x="19368" y="3896"/>
                    <a:pt x="19365" y="3912"/>
                  </a:cubicBezTo>
                  <a:cubicBezTo>
                    <a:pt x="19350" y="3983"/>
                    <a:pt x="19349" y="3982"/>
                    <a:pt x="19312" y="3919"/>
                  </a:cubicBezTo>
                  <a:cubicBezTo>
                    <a:pt x="19292" y="3884"/>
                    <a:pt x="19278" y="3869"/>
                    <a:pt x="19277" y="3880"/>
                  </a:cubicBezTo>
                  <a:cubicBezTo>
                    <a:pt x="19277" y="3881"/>
                    <a:pt x="19275" y="3880"/>
                    <a:pt x="19275" y="3881"/>
                  </a:cubicBezTo>
                  <a:cubicBezTo>
                    <a:pt x="19275" y="3887"/>
                    <a:pt x="19271" y="3890"/>
                    <a:pt x="19266" y="3890"/>
                  </a:cubicBezTo>
                  <a:cubicBezTo>
                    <a:pt x="19260" y="3889"/>
                    <a:pt x="19252" y="3885"/>
                    <a:pt x="19244" y="3878"/>
                  </a:cubicBezTo>
                  <a:cubicBezTo>
                    <a:pt x="19232" y="3868"/>
                    <a:pt x="19221" y="3861"/>
                    <a:pt x="19206" y="3856"/>
                  </a:cubicBezTo>
                  <a:cubicBezTo>
                    <a:pt x="19160" y="3838"/>
                    <a:pt x="19069" y="3835"/>
                    <a:pt x="18763" y="3831"/>
                  </a:cubicBezTo>
                  <a:lnTo>
                    <a:pt x="18388" y="3826"/>
                  </a:lnTo>
                  <a:lnTo>
                    <a:pt x="18379" y="3905"/>
                  </a:lnTo>
                  <a:cubicBezTo>
                    <a:pt x="18375" y="3940"/>
                    <a:pt x="18370" y="3965"/>
                    <a:pt x="18362" y="3985"/>
                  </a:cubicBezTo>
                  <a:cubicBezTo>
                    <a:pt x="18361" y="3986"/>
                    <a:pt x="18361" y="3987"/>
                    <a:pt x="18361" y="3988"/>
                  </a:cubicBezTo>
                  <a:cubicBezTo>
                    <a:pt x="18359" y="3990"/>
                    <a:pt x="18356" y="3992"/>
                    <a:pt x="18355" y="3994"/>
                  </a:cubicBezTo>
                  <a:cubicBezTo>
                    <a:pt x="18346" y="4008"/>
                    <a:pt x="18333" y="4021"/>
                    <a:pt x="18314" y="4028"/>
                  </a:cubicBezTo>
                  <a:cubicBezTo>
                    <a:pt x="18288" y="4041"/>
                    <a:pt x="18254" y="4049"/>
                    <a:pt x="18196" y="4047"/>
                  </a:cubicBezTo>
                  <a:cubicBezTo>
                    <a:pt x="18194" y="4047"/>
                    <a:pt x="18194" y="4047"/>
                    <a:pt x="18192" y="4047"/>
                  </a:cubicBezTo>
                  <a:cubicBezTo>
                    <a:pt x="18188" y="4047"/>
                    <a:pt x="18183" y="4048"/>
                    <a:pt x="18179" y="4048"/>
                  </a:cubicBezTo>
                  <a:cubicBezTo>
                    <a:pt x="18112" y="4048"/>
                    <a:pt x="18047" y="4059"/>
                    <a:pt x="18032" y="4075"/>
                  </a:cubicBezTo>
                  <a:cubicBezTo>
                    <a:pt x="18015" y="4093"/>
                    <a:pt x="17982" y="4097"/>
                    <a:pt x="17959" y="4085"/>
                  </a:cubicBezTo>
                  <a:cubicBezTo>
                    <a:pt x="17937" y="4074"/>
                    <a:pt x="17854" y="4059"/>
                    <a:pt x="17774" y="4050"/>
                  </a:cubicBezTo>
                  <a:cubicBezTo>
                    <a:pt x="17773" y="4050"/>
                    <a:pt x="17772" y="4050"/>
                    <a:pt x="17771" y="4050"/>
                  </a:cubicBezTo>
                  <a:cubicBezTo>
                    <a:pt x="17769" y="4050"/>
                    <a:pt x="17769" y="4050"/>
                    <a:pt x="17767" y="4050"/>
                  </a:cubicBezTo>
                  <a:cubicBezTo>
                    <a:pt x="17649" y="4053"/>
                    <a:pt x="17600" y="4066"/>
                    <a:pt x="17600" y="4117"/>
                  </a:cubicBezTo>
                  <a:cubicBezTo>
                    <a:pt x="17600" y="4140"/>
                    <a:pt x="17597" y="4157"/>
                    <a:pt x="17592" y="4173"/>
                  </a:cubicBezTo>
                  <a:cubicBezTo>
                    <a:pt x="17589" y="4184"/>
                    <a:pt x="17584" y="4194"/>
                    <a:pt x="17578" y="4202"/>
                  </a:cubicBezTo>
                  <a:cubicBezTo>
                    <a:pt x="17574" y="4212"/>
                    <a:pt x="17570" y="4225"/>
                    <a:pt x="17564" y="4231"/>
                  </a:cubicBezTo>
                  <a:cubicBezTo>
                    <a:pt x="17526" y="4274"/>
                    <a:pt x="17260" y="4290"/>
                    <a:pt x="17209" y="4254"/>
                  </a:cubicBezTo>
                  <a:cubicBezTo>
                    <a:pt x="17208" y="4254"/>
                    <a:pt x="17207" y="4254"/>
                    <a:pt x="17206" y="4254"/>
                  </a:cubicBezTo>
                  <a:cubicBezTo>
                    <a:pt x="17206" y="4254"/>
                    <a:pt x="17205" y="4254"/>
                    <a:pt x="17205" y="4254"/>
                  </a:cubicBezTo>
                  <a:cubicBezTo>
                    <a:pt x="17186" y="4254"/>
                    <a:pt x="17166" y="4254"/>
                    <a:pt x="17150" y="4255"/>
                  </a:cubicBezTo>
                  <a:cubicBezTo>
                    <a:pt x="17143" y="4257"/>
                    <a:pt x="17137" y="4258"/>
                    <a:pt x="17131" y="4262"/>
                  </a:cubicBezTo>
                  <a:cubicBezTo>
                    <a:pt x="17116" y="4273"/>
                    <a:pt x="17078" y="4279"/>
                    <a:pt x="17025" y="4280"/>
                  </a:cubicBezTo>
                  <a:cubicBezTo>
                    <a:pt x="17025" y="4280"/>
                    <a:pt x="17024" y="4280"/>
                    <a:pt x="17024" y="4280"/>
                  </a:cubicBezTo>
                  <a:cubicBezTo>
                    <a:pt x="17015" y="4286"/>
                    <a:pt x="17004" y="4287"/>
                    <a:pt x="16993" y="4282"/>
                  </a:cubicBezTo>
                  <a:cubicBezTo>
                    <a:pt x="16988" y="4280"/>
                    <a:pt x="16944" y="4278"/>
                    <a:pt x="16927" y="4275"/>
                  </a:cubicBezTo>
                  <a:cubicBezTo>
                    <a:pt x="16896" y="4274"/>
                    <a:pt x="16872" y="4274"/>
                    <a:pt x="16836" y="4270"/>
                  </a:cubicBezTo>
                  <a:cubicBezTo>
                    <a:pt x="16707" y="4257"/>
                    <a:pt x="16605" y="4253"/>
                    <a:pt x="16583" y="4259"/>
                  </a:cubicBezTo>
                  <a:cubicBezTo>
                    <a:pt x="16579" y="4260"/>
                    <a:pt x="16576" y="4260"/>
                    <a:pt x="16572" y="4261"/>
                  </a:cubicBezTo>
                  <a:cubicBezTo>
                    <a:pt x="16571" y="4261"/>
                    <a:pt x="16568" y="4261"/>
                    <a:pt x="16567" y="4262"/>
                  </a:cubicBezTo>
                  <a:cubicBezTo>
                    <a:pt x="16557" y="4272"/>
                    <a:pt x="16555" y="4301"/>
                    <a:pt x="16562" y="4331"/>
                  </a:cubicBezTo>
                  <a:cubicBezTo>
                    <a:pt x="16566" y="4348"/>
                    <a:pt x="16564" y="4364"/>
                    <a:pt x="16561" y="4380"/>
                  </a:cubicBezTo>
                  <a:cubicBezTo>
                    <a:pt x="16561" y="4381"/>
                    <a:pt x="16561" y="4382"/>
                    <a:pt x="16561" y="4382"/>
                  </a:cubicBezTo>
                  <a:cubicBezTo>
                    <a:pt x="16562" y="4388"/>
                    <a:pt x="16565" y="4394"/>
                    <a:pt x="16563" y="4398"/>
                  </a:cubicBezTo>
                  <a:cubicBezTo>
                    <a:pt x="16562" y="4400"/>
                    <a:pt x="16555" y="4402"/>
                    <a:pt x="16553" y="4404"/>
                  </a:cubicBezTo>
                  <a:cubicBezTo>
                    <a:pt x="16538" y="4434"/>
                    <a:pt x="16512" y="4458"/>
                    <a:pt x="16475" y="4462"/>
                  </a:cubicBezTo>
                  <a:cubicBezTo>
                    <a:pt x="16472" y="4463"/>
                    <a:pt x="16404" y="4465"/>
                    <a:pt x="16388" y="4466"/>
                  </a:cubicBezTo>
                  <a:cubicBezTo>
                    <a:pt x="16387" y="4466"/>
                    <a:pt x="16386" y="4466"/>
                    <a:pt x="16384" y="4467"/>
                  </a:cubicBezTo>
                  <a:cubicBezTo>
                    <a:pt x="16297" y="4486"/>
                    <a:pt x="16206" y="4496"/>
                    <a:pt x="16182" y="4482"/>
                  </a:cubicBezTo>
                  <a:cubicBezTo>
                    <a:pt x="16171" y="4476"/>
                    <a:pt x="16144" y="4477"/>
                    <a:pt x="16124" y="4474"/>
                  </a:cubicBezTo>
                  <a:cubicBezTo>
                    <a:pt x="16123" y="4474"/>
                    <a:pt x="16123" y="4474"/>
                    <a:pt x="16123" y="4474"/>
                  </a:cubicBezTo>
                  <a:cubicBezTo>
                    <a:pt x="16068" y="4475"/>
                    <a:pt x="16062" y="4476"/>
                    <a:pt x="16000" y="4478"/>
                  </a:cubicBezTo>
                  <a:cubicBezTo>
                    <a:pt x="15760" y="4484"/>
                    <a:pt x="15544" y="4500"/>
                    <a:pt x="15521" y="4514"/>
                  </a:cubicBezTo>
                  <a:cubicBezTo>
                    <a:pt x="15498" y="4527"/>
                    <a:pt x="15473" y="4522"/>
                    <a:pt x="15463" y="4502"/>
                  </a:cubicBezTo>
                  <a:cubicBezTo>
                    <a:pt x="15455" y="4485"/>
                    <a:pt x="15411" y="4470"/>
                    <a:pt x="15362" y="4468"/>
                  </a:cubicBezTo>
                  <a:cubicBezTo>
                    <a:pt x="15361" y="4468"/>
                    <a:pt x="15360" y="4468"/>
                    <a:pt x="15359" y="4468"/>
                  </a:cubicBezTo>
                  <a:cubicBezTo>
                    <a:pt x="15346" y="4468"/>
                    <a:pt x="15331" y="4470"/>
                    <a:pt x="15321" y="4471"/>
                  </a:cubicBezTo>
                  <a:cubicBezTo>
                    <a:pt x="15320" y="4471"/>
                    <a:pt x="15319" y="4472"/>
                    <a:pt x="15317" y="4472"/>
                  </a:cubicBezTo>
                  <a:cubicBezTo>
                    <a:pt x="15298" y="4473"/>
                    <a:pt x="15277" y="4474"/>
                    <a:pt x="15269" y="4480"/>
                  </a:cubicBezTo>
                  <a:cubicBezTo>
                    <a:pt x="15268" y="4481"/>
                    <a:pt x="15267" y="4482"/>
                    <a:pt x="15266" y="4483"/>
                  </a:cubicBezTo>
                  <a:cubicBezTo>
                    <a:pt x="15264" y="4485"/>
                    <a:pt x="15263" y="4487"/>
                    <a:pt x="15261" y="4490"/>
                  </a:cubicBezTo>
                  <a:cubicBezTo>
                    <a:pt x="15261" y="4490"/>
                    <a:pt x="15261" y="4490"/>
                    <a:pt x="15261" y="4491"/>
                  </a:cubicBezTo>
                  <a:cubicBezTo>
                    <a:pt x="15258" y="4495"/>
                    <a:pt x="15255" y="4498"/>
                    <a:pt x="15253" y="4504"/>
                  </a:cubicBezTo>
                  <a:cubicBezTo>
                    <a:pt x="15251" y="4515"/>
                    <a:pt x="15250" y="4529"/>
                    <a:pt x="15250" y="4546"/>
                  </a:cubicBezTo>
                  <a:cubicBezTo>
                    <a:pt x="15250" y="4547"/>
                    <a:pt x="15250" y="4547"/>
                    <a:pt x="15250" y="4548"/>
                  </a:cubicBezTo>
                  <a:cubicBezTo>
                    <a:pt x="15250" y="4548"/>
                    <a:pt x="15250" y="4549"/>
                    <a:pt x="15250" y="4549"/>
                  </a:cubicBezTo>
                  <a:cubicBezTo>
                    <a:pt x="15250" y="4550"/>
                    <a:pt x="15250" y="4550"/>
                    <a:pt x="15250" y="4550"/>
                  </a:cubicBezTo>
                  <a:cubicBezTo>
                    <a:pt x="15250" y="4594"/>
                    <a:pt x="15239" y="4639"/>
                    <a:pt x="15226" y="4650"/>
                  </a:cubicBezTo>
                  <a:cubicBezTo>
                    <a:pt x="15219" y="4655"/>
                    <a:pt x="15205" y="4657"/>
                    <a:pt x="15195" y="4661"/>
                  </a:cubicBezTo>
                  <a:cubicBezTo>
                    <a:pt x="15182" y="4670"/>
                    <a:pt x="15166" y="4674"/>
                    <a:pt x="15149" y="4677"/>
                  </a:cubicBezTo>
                  <a:cubicBezTo>
                    <a:pt x="15141" y="4678"/>
                    <a:pt x="15134" y="4681"/>
                    <a:pt x="15126" y="4681"/>
                  </a:cubicBezTo>
                  <a:cubicBezTo>
                    <a:pt x="15126" y="4681"/>
                    <a:pt x="15125" y="4681"/>
                    <a:pt x="15125" y="4681"/>
                  </a:cubicBezTo>
                  <a:cubicBezTo>
                    <a:pt x="15075" y="4686"/>
                    <a:pt x="15025" y="4681"/>
                    <a:pt x="15007" y="4662"/>
                  </a:cubicBezTo>
                  <a:cubicBezTo>
                    <a:pt x="14987" y="4639"/>
                    <a:pt x="14981" y="4592"/>
                    <a:pt x="14981" y="4540"/>
                  </a:cubicBezTo>
                  <a:cubicBezTo>
                    <a:pt x="14981" y="4538"/>
                    <a:pt x="14980" y="4538"/>
                    <a:pt x="14980" y="4537"/>
                  </a:cubicBezTo>
                  <a:cubicBezTo>
                    <a:pt x="14978" y="4517"/>
                    <a:pt x="14981" y="4496"/>
                    <a:pt x="14983" y="4475"/>
                  </a:cubicBezTo>
                  <a:cubicBezTo>
                    <a:pt x="14984" y="4468"/>
                    <a:pt x="14982" y="4461"/>
                    <a:pt x="14983" y="4453"/>
                  </a:cubicBezTo>
                  <a:cubicBezTo>
                    <a:pt x="14984" y="4452"/>
                    <a:pt x="14983" y="4452"/>
                    <a:pt x="14983" y="4451"/>
                  </a:cubicBezTo>
                  <a:cubicBezTo>
                    <a:pt x="14984" y="4446"/>
                    <a:pt x="14986" y="4441"/>
                    <a:pt x="14987" y="4436"/>
                  </a:cubicBezTo>
                  <a:cubicBezTo>
                    <a:pt x="14987" y="4435"/>
                    <a:pt x="14988" y="4435"/>
                    <a:pt x="14988" y="4434"/>
                  </a:cubicBezTo>
                  <a:cubicBezTo>
                    <a:pt x="14997" y="4385"/>
                    <a:pt x="15009" y="4337"/>
                    <a:pt x="15030" y="4299"/>
                  </a:cubicBezTo>
                  <a:lnTo>
                    <a:pt x="15084" y="4200"/>
                  </a:lnTo>
                  <a:lnTo>
                    <a:pt x="15377" y="4200"/>
                  </a:lnTo>
                  <a:cubicBezTo>
                    <a:pt x="15443" y="4200"/>
                    <a:pt x="15490" y="4199"/>
                    <a:pt x="15537" y="4198"/>
                  </a:cubicBezTo>
                  <a:cubicBezTo>
                    <a:pt x="15554" y="4198"/>
                    <a:pt x="15562" y="4197"/>
                    <a:pt x="15576" y="4197"/>
                  </a:cubicBezTo>
                  <a:cubicBezTo>
                    <a:pt x="15587" y="4197"/>
                    <a:pt x="15596" y="4196"/>
                    <a:pt x="15606" y="4196"/>
                  </a:cubicBezTo>
                  <a:cubicBezTo>
                    <a:pt x="15608" y="4196"/>
                    <a:pt x="15611" y="4194"/>
                    <a:pt x="15614" y="4194"/>
                  </a:cubicBezTo>
                  <a:cubicBezTo>
                    <a:pt x="15784" y="4184"/>
                    <a:pt x="15825" y="4156"/>
                    <a:pt x="15825" y="4084"/>
                  </a:cubicBezTo>
                  <a:cubicBezTo>
                    <a:pt x="15825" y="4042"/>
                    <a:pt x="15847" y="3972"/>
                    <a:pt x="15873" y="3929"/>
                  </a:cubicBezTo>
                  <a:cubicBezTo>
                    <a:pt x="15917" y="3857"/>
                    <a:pt x="15923" y="3855"/>
                    <a:pt x="15938" y="3909"/>
                  </a:cubicBezTo>
                  <a:cubicBezTo>
                    <a:pt x="15955" y="3966"/>
                    <a:pt x="15958" y="3966"/>
                    <a:pt x="15990" y="3909"/>
                  </a:cubicBezTo>
                  <a:cubicBezTo>
                    <a:pt x="16021" y="3853"/>
                    <a:pt x="16023" y="3853"/>
                    <a:pt x="16039" y="3908"/>
                  </a:cubicBezTo>
                  <a:cubicBezTo>
                    <a:pt x="16051" y="3951"/>
                    <a:pt x="16084" y="3964"/>
                    <a:pt x="16169" y="3965"/>
                  </a:cubicBezTo>
                  <a:cubicBezTo>
                    <a:pt x="16169" y="3965"/>
                    <a:pt x="16169" y="3965"/>
                    <a:pt x="16170" y="3965"/>
                  </a:cubicBezTo>
                  <a:cubicBezTo>
                    <a:pt x="16275" y="3957"/>
                    <a:pt x="16300" y="3946"/>
                    <a:pt x="16300" y="3871"/>
                  </a:cubicBezTo>
                  <a:cubicBezTo>
                    <a:pt x="16300" y="3870"/>
                    <a:pt x="16300" y="3869"/>
                    <a:pt x="16300" y="3868"/>
                  </a:cubicBezTo>
                  <a:cubicBezTo>
                    <a:pt x="16300" y="3832"/>
                    <a:pt x="16295" y="3802"/>
                    <a:pt x="16281" y="3772"/>
                  </a:cubicBezTo>
                  <a:cubicBezTo>
                    <a:pt x="16267" y="3743"/>
                    <a:pt x="16244" y="3714"/>
                    <a:pt x="16211" y="3680"/>
                  </a:cubicBezTo>
                  <a:cubicBezTo>
                    <a:pt x="16138" y="3606"/>
                    <a:pt x="16124" y="3571"/>
                    <a:pt x="16130" y="3486"/>
                  </a:cubicBezTo>
                  <a:cubicBezTo>
                    <a:pt x="16136" y="3397"/>
                    <a:pt x="16148" y="3382"/>
                    <a:pt x="16219" y="3373"/>
                  </a:cubicBezTo>
                  <a:lnTo>
                    <a:pt x="16300" y="3363"/>
                  </a:lnTo>
                  <a:lnTo>
                    <a:pt x="16300" y="3071"/>
                  </a:lnTo>
                  <a:cubicBezTo>
                    <a:pt x="16300" y="2889"/>
                    <a:pt x="16311" y="2765"/>
                    <a:pt x="16330" y="2740"/>
                  </a:cubicBezTo>
                  <a:cubicBezTo>
                    <a:pt x="16346" y="2718"/>
                    <a:pt x="16413" y="2700"/>
                    <a:pt x="16477" y="2700"/>
                  </a:cubicBezTo>
                  <a:lnTo>
                    <a:pt x="16593" y="2700"/>
                  </a:lnTo>
                  <a:lnTo>
                    <a:pt x="16606" y="2341"/>
                  </a:lnTo>
                  <a:cubicBezTo>
                    <a:pt x="16622" y="1890"/>
                    <a:pt x="16609" y="1767"/>
                    <a:pt x="16549" y="1767"/>
                  </a:cubicBezTo>
                  <a:cubicBezTo>
                    <a:pt x="16524" y="1767"/>
                    <a:pt x="16496" y="1782"/>
                    <a:pt x="16487" y="1800"/>
                  </a:cubicBezTo>
                  <a:cubicBezTo>
                    <a:pt x="16484" y="1807"/>
                    <a:pt x="16471" y="1813"/>
                    <a:pt x="16457" y="1819"/>
                  </a:cubicBezTo>
                  <a:cubicBezTo>
                    <a:pt x="16457" y="1819"/>
                    <a:pt x="16456" y="1819"/>
                    <a:pt x="16455" y="1820"/>
                  </a:cubicBezTo>
                  <a:cubicBezTo>
                    <a:pt x="16455" y="1820"/>
                    <a:pt x="16455" y="1819"/>
                    <a:pt x="16454" y="1820"/>
                  </a:cubicBezTo>
                  <a:cubicBezTo>
                    <a:pt x="16444" y="1823"/>
                    <a:pt x="16433" y="1825"/>
                    <a:pt x="16420" y="1827"/>
                  </a:cubicBezTo>
                  <a:cubicBezTo>
                    <a:pt x="16408" y="1829"/>
                    <a:pt x="16398" y="1833"/>
                    <a:pt x="16385" y="1832"/>
                  </a:cubicBezTo>
                  <a:cubicBezTo>
                    <a:pt x="16385" y="1832"/>
                    <a:pt x="16385" y="1833"/>
                    <a:pt x="16384" y="1832"/>
                  </a:cubicBezTo>
                  <a:cubicBezTo>
                    <a:pt x="16380" y="1833"/>
                    <a:pt x="16376" y="1833"/>
                    <a:pt x="16373" y="1833"/>
                  </a:cubicBezTo>
                  <a:cubicBezTo>
                    <a:pt x="16268" y="1833"/>
                    <a:pt x="16218" y="1762"/>
                    <a:pt x="16272" y="1690"/>
                  </a:cubicBezTo>
                  <a:cubicBezTo>
                    <a:pt x="16292" y="1664"/>
                    <a:pt x="16299" y="1633"/>
                    <a:pt x="16298" y="1604"/>
                  </a:cubicBezTo>
                  <a:cubicBezTo>
                    <a:pt x="16298" y="1604"/>
                    <a:pt x="16298" y="1604"/>
                    <a:pt x="16298" y="1604"/>
                  </a:cubicBezTo>
                  <a:cubicBezTo>
                    <a:pt x="16298" y="1588"/>
                    <a:pt x="16295" y="1580"/>
                    <a:pt x="16292" y="1571"/>
                  </a:cubicBezTo>
                  <a:cubicBezTo>
                    <a:pt x="16288" y="1560"/>
                    <a:pt x="16282" y="1551"/>
                    <a:pt x="16274" y="1545"/>
                  </a:cubicBezTo>
                  <a:cubicBezTo>
                    <a:pt x="16268" y="1543"/>
                    <a:pt x="16259" y="1542"/>
                    <a:pt x="16253" y="1541"/>
                  </a:cubicBezTo>
                  <a:cubicBezTo>
                    <a:pt x="16246" y="1541"/>
                    <a:pt x="16244" y="1538"/>
                    <a:pt x="16235" y="1540"/>
                  </a:cubicBezTo>
                  <a:cubicBezTo>
                    <a:pt x="16214" y="1547"/>
                    <a:pt x="16200" y="1564"/>
                    <a:pt x="16200" y="1598"/>
                  </a:cubicBezTo>
                  <a:cubicBezTo>
                    <a:pt x="16200" y="1698"/>
                    <a:pt x="16161" y="1708"/>
                    <a:pt x="16006" y="1649"/>
                  </a:cubicBezTo>
                  <a:cubicBezTo>
                    <a:pt x="15825" y="1579"/>
                    <a:pt x="15806" y="1557"/>
                    <a:pt x="15820" y="1432"/>
                  </a:cubicBezTo>
                  <a:lnTo>
                    <a:pt x="15822" y="1413"/>
                  </a:lnTo>
                  <a:cubicBezTo>
                    <a:pt x="15822" y="1411"/>
                    <a:pt x="15823" y="1410"/>
                    <a:pt x="15823" y="1409"/>
                  </a:cubicBezTo>
                  <a:cubicBezTo>
                    <a:pt x="15823" y="1407"/>
                    <a:pt x="15823" y="1407"/>
                    <a:pt x="15823" y="1405"/>
                  </a:cubicBezTo>
                  <a:cubicBezTo>
                    <a:pt x="15824" y="1382"/>
                    <a:pt x="15823" y="1365"/>
                    <a:pt x="15820" y="1354"/>
                  </a:cubicBezTo>
                  <a:cubicBezTo>
                    <a:pt x="15820" y="1354"/>
                    <a:pt x="15821" y="1353"/>
                    <a:pt x="15820" y="1352"/>
                  </a:cubicBezTo>
                  <a:cubicBezTo>
                    <a:pt x="15820" y="1352"/>
                    <a:pt x="15820" y="1353"/>
                    <a:pt x="15820" y="1352"/>
                  </a:cubicBezTo>
                  <a:cubicBezTo>
                    <a:pt x="15816" y="1341"/>
                    <a:pt x="15809" y="1336"/>
                    <a:pt x="15797" y="1335"/>
                  </a:cubicBezTo>
                  <a:lnTo>
                    <a:pt x="15764" y="1339"/>
                  </a:lnTo>
                  <a:cubicBezTo>
                    <a:pt x="15763" y="1339"/>
                    <a:pt x="15763" y="1339"/>
                    <a:pt x="15763" y="1339"/>
                  </a:cubicBezTo>
                  <a:cubicBezTo>
                    <a:pt x="15755" y="1340"/>
                    <a:pt x="15750" y="1341"/>
                    <a:pt x="15740" y="1343"/>
                  </a:cubicBezTo>
                  <a:cubicBezTo>
                    <a:pt x="15726" y="1346"/>
                    <a:pt x="15714" y="1344"/>
                    <a:pt x="15701" y="1345"/>
                  </a:cubicBezTo>
                  <a:lnTo>
                    <a:pt x="15695" y="1346"/>
                  </a:lnTo>
                  <a:lnTo>
                    <a:pt x="15684" y="1346"/>
                  </a:lnTo>
                  <a:cubicBezTo>
                    <a:pt x="15604" y="1355"/>
                    <a:pt x="15514" y="1373"/>
                    <a:pt x="15485" y="1385"/>
                  </a:cubicBezTo>
                  <a:cubicBezTo>
                    <a:pt x="15413" y="1413"/>
                    <a:pt x="15385" y="1345"/>
                    <a:pt x="15449" y="1300"/>
                  </a:cubicBezTo>
                  <a:cubicBezTo>
                    <a:pt x="15477" y="1280"/>
                    <a:pt x="15500" y="1235"/>
                    <a:pt x="15500" y="1199"/>
                  </a:cubicBezTo>
                  <a:cubicBezTo>
                    <a:pt x="15500" y="1121"/>
                    <a:pt x="15462" y="1112"/>
                    <a:pt x="15441" y="1186"/>
                  </a:cubicBezTo>
                  <a:cubicBezTo>
                    <a:pt x="15413" y="1281"/>
                    <a:pt x="15382" y="1204"/>
                    <a:pt x="15365" y="1001"/>
                  </a:cubicBezTo>
                  <a:cubicBezTo>
                    <a:pt x="15349" y="816"/>
                    <a:pt x="15343" y="800"/>
                    <a:pt x="15285" y="800"/>
                  </a:cubicBezTo>
                  <a:cubicBezTo>
                    <a:pt x="15251" y="800"/>
                    <a:pt x="15217" y="777"/>
                    <a:pt x="15209" y="750"/>
                  </a:cubicBezTo>
                  <a:cubicBezTo>
                    <a:pt x="15199" y="713"/>
                    <a:pt x="15173" y="697"/>
                    <a:pt x="15149" y="700"/>
                  </a:cubicBezTo>
                  <a:cubicBezTo>
                    <a:pt x="15148" y="700"/>
                    <a:pt x="15147" y="700"/>
                    <a:pt x="15147" y="700"/>
                  </a:cubicBezTo>
                  <a:cubicBezTo>
                    <a:pt x="15144" y="700"/>
                    <a:pt x="15141" y="702"/>
                    <a:pt x="15139" y="704"/>
                  </a:cubicBezTo>
                  <a:cubicBezTo>
                    <a:pt x="15138" y="704"/>
                    <a:pt x="15138" y="705"/>
                    <a:pt x="15137" y="706"/>
                  </a:cubicBezTo>
                  <a:cubicBezTo>
                    <a:pt x="15128" y="710"/>
                    <a:pt x="15120" y="714"/>
                    <a:pt x="15114" y="722"/>
                  </a:cubicBezTo>
                  <a:cubicBezTo>
                    <a:pt x="15106" y="732"/>
                    <a:pt x="15100" y="746"/>
                    <a:pt x="15100" y="764"/>
                  </a:cubicBezTo>
                  <a:cubicBezTo>
                    <a:pt x="15100" y="810"/>
                    <a:pt x="15120" y="832"/>
                    <a:pt x="15169" y="839"/>
                  </a:cubicBezTo>
                  <a:cubicBezTo>
                    <a:pt x="15184" y="842"/>
                    <a:pt x="15196" y="844"/>
                    <a:pt x="15205" y="849"/>
                  </a:cubicBezTo>
                  <a:cubicBezTo>
                    <a:pt x="15205" y="849"/>
                    <a:pt x="15205" y="848"/>
                    <a:pt x="15206" y="849"/>
                  </a:cubicBezTo>
                  <a:cubicBezTo>
                    <a:pt x="15208" y="850"/>
                    <a:pt x="15208" y="853"/>
                    <a:pt x="15210" y="855"/>
                  </a:cubicBezTo>
                  <a:cubicBezTo>
                    <a:pt x="15211" y="855"/>
                    <a:pt x="15212" y="856"/>
                    <a:pt x="15213" y="856"/>
                  </a:cubicBezTo>
                  <a:cubicBezTo>
                    <a:pt x="15217" y="860"/>
                    <a:pt x="15223" y="863"/>
                    <a:pt x="15226" y="869"/>
                  </a:cubicBezTo>
                  <a:cubicBezTo>
                    <a:pt x="15228" y="873"/>
                    <a:pt x="15228" y="888"/>
                    <a:pt x="15229" y="894"/>
                  </a:cubicBezTo>
                  <a:cubicBezTo>
                    <a:pt x="15234" y="912"/>
                    <a:pt x="15238" y="929"/>
                    <a:pt x="15238" y="967"/>
                  </a:cubicBezTo>
                  <a:lnTo>
                    <a:pt x="15238" y="983"/>
                  </a:lnTo>
                  <a:lnTo>
                    <a:pt x="15238" y="1083"/>
                  </a:lnTo>
                  <a:lnTo>
                    <a:pt x="15238" y="1117"/>
                  </a:lnTo>
                  <a:lnTo>
                    <a:pt x="15094" y="1127"/>
                  </a:lnTo>
                  <a:lnTo>
                    <a:pt x="14950" y="1136"/>
                  </a:lnTo>
                  <a:lnTo>
                    <a:pt x="14950" y="1400"/>
                  </a:lnTo>
                  <a:cubicBezTo>
                    <a:pt x="14950" y="1545"/>
                    <a:pt x="14961" y="1672"/>
                    <a:pt x="14975" y="1684"/>
                  </a:cubicBezTo>
                  <a:cubicBezTo>
                    <a:pt x="14989" y="1695"/>
                    <a:pt x="14995" y="1762"/>
                    <a:pt x="14997" y="1834"/>
                  </a:cubicBezTo>
                  <a:cubicBezTo>
                    <a:pt x="14997" y="1836"/>
                    <a:pt x="14997" y="1839"/>
                    <a:pt x="14997" y="1841"/>
                  </a:cubicBezTo>
                  <a:cubicBezTo>
                    <a:pt x="14998" y="1850"/>
                    <a:pt x="14999" y="1857"/>
                    <a:pt x="14999" y="1866"/>
                  </a:cubicBezTo>
                  <a:cubicBezTo>
                    <a:pt x="14999" y="1869"/>
                    <a:pt x="14999" y="1872"/>
                    <a:pt x="14999" y="1876"/>
                  </a:cubicBezTo>
                  <a:cubicBezTo>
                    <a:pt x="14999" y="1880"/>
                    <a:pt x="14998" y="1882"/>
                    <a:pt x="14997" y="1886"/>
                  </a:cubicBezTo>
                  <a:cubicBezTo>
                    <a:pt x="14997" y="1963"/>
                    <a:pt x="14992" y="2036"/>
                    <a:pt x="14978" y="2048"/>
                  </a:cubicBezTo>
                  <a:cubicBezTo>
                    <a:pt x="14943" y="2077"/>
                    <a:pt x="14927" y="2246"/>
                    <a:pt x="14955" y="2291"/>
                  </a:cubicBezTo>
                  <a:cubicBezTo>
                    <a:pt x="14970" y="2314"/>
                    <a:pt x="14973" y="2333"/>
                    <a:pt x="14962" y="2333"/>
                  </a:cubicBezTo>
                  <a:cubicBezTo>
                    <a:pt x="14959" y="2333"/>
                    <a:pt x="14960" y="2338"/>
                    <a:pt x="14960" y="2341"/>
                  </a:cubicBezTo>
                  <a:cubicBezTo>
                    <a:pt x="14960" y="2342"/>
                    <a:pt x="14959" y="2343"/>
                    <a:pt x="14959" y="2344"/>
                  </a:cubicBezTo>
                  <a:cubicBezTo>
                    <a:pt x="14959" y="2345"/>
                    <a:pt x="14960" y="2347"/>
                    <a:pt x="14959" y="2348"/>
                  </a:cubicBezTo>
                  <a:cubicBezTo>
                    <a:pt x="14959" y="2349"/>
                    <a:pt x="14959" y="2349"/>
                    <a:pt x="14959" y="2350"/>
                  </a:cubicBezTo>
                  <a:cubicBezTo>
                    <a:pt x="14962" y="2359"/>
                    <a:pt x="14967" y="2370"/>
                    <a:pt x="14975" y="2383"/>
                  </a:cubicBezTo>
                  <a:cubicBezTo>
                    <a:pt x="15000" y="2423"/>
                    <a:pt x="15000" y="2443"/>
                    <a:pt x="14976" y="2482"/>
                  </a:cubicBezTo>
                  <a:cubicBezTo>
                    <a:pt x="14954" y="2517"/>
                    <a:pt x="14950" y="2600"/>
                    <a:pt x="14962" y="2763"/>
                  </a:cubicBezTo>
                  <a:cubicBezTo>
                    <a:pt x="14972" y="2889"/>
                    <a:pt x="14970" y="3000"/>
                    <a:pt x="14959" y="3010"/>
                  </a:cubicBezTo>
                  <a:cubicBezTo>
                    <a:pt x="14947" y="3019"/>
                    <a:pt x="14893" y="3016"/>
                    <a:pt x="14838" y="3004"/>
                  </a:cubicBezTo>
                  <a:cubicBezTo>
                    <a:pt x="14810" y="2998"/>
                    <a:pt x="14798" y="2989"/>
                    <a:pt x="14782" y="2982"/>
                  </a:cubicBezTo>
                  <a:cubicBezTo>
                    <a:pt x="14774" y="2977"/>
                    <a:pt x="14758" y="2975"/>
                    <a:pt x="14753" y="2969"/>
                  </a:cubicBezTo>
                  <a:cubicBezTo>
                    <a:pt x="14748" y="2964"/>
                    <a:pt x="14746" y="2956"/>
                    <a:pt x="14743" y="2949"/>
                  </a:cubicBezTo>
                  <a:cubicBezTo>
                    <a:pt x="14741" y="2945"/>
                    <a:pt x="14738" y="2941"/>
                    <a:pt x="14737" y="2936"/>
                  </a:cubicBezTo>
                  <a:cubicBezTo>
                    <a:pt x="14737" y="2935"/>
                    <a:pt x="14737" y="2934"/>
                    <a:pt x="14737" y="2933"/>
                  </a:cubicBezTo>
                  <a:cubicBezTo>
                    <a:pt x="14737" y="2932"/>
                    <a:pt x="14736" y="2929"/>
                    <a:pt x="14736" y="2928"/>
                  </a:cubicBezTo>
                  <a:cubicBezTo>
                    <a:pt x="14733" y="2917"/>
                    <a:pt x="14731" y="2906"/>
                    <a:pt x="14730" y="2891"/>
                  </a:cubicBezTo>
                  <a:cubicBezTo>
                    <a:pt x="14722" y="2793"/>
                    <a:pt x="14659" y="2768"/>
                    <a:pt x="14605" y="2840"/>
                  </a:cubicBezTo>
                  <a:cubicBezTo>
                    <a:pt x="14581" y="2872"/>
                    <a:pt x="14565" y="2868"/>
                    <a:pt x="14533" y="2825"/>
                  </a:cubicBezTo>
                  <a:cubicBezTo>
                    <a:pt x="14494" y="2773"/>
                    <a:pt x="14494" y="2768"/>
                    <a:pt x="14533" y="2748"/>
                  </a:cubicBezTo>
                  <a:cubicBezTo>
                    <a:pt x="14567" y="2731"/>
                    <a:pt x="14575" y="2677"/>
                    <a:pt x="14575" y="2448"/>
                  </a:cubicBezTo>
                  <a:lnTo>
                    <a:pt x="14575" y="2234"/>
                  </a:lnTo>
                  <a:lnTo>
                    <a:pt x="14574" y="2170"/>
                  </a:lnTo>
                  <a:lnTo>
                    <a:pt x="14556" y="2169"/>
                  </a:lnTo>
                  <a:lnTo>
                    <a:pt x="14419" y="2160"/>
                  </a:lnTo>
                  <a:cubicBezTo>
                    <a:pt x="14414" y="2160"/>
                    <a:pt x="14414" y="2160"/>
                    <a:pt x="14410" y="2159"/>
                  </a:cubicBezTo>
                  <a:lnTo>
                    <a:pt x="14288" y="2150"/>
                  </a:lnTo>
                  <a:lnTo>
                    <a:pt x="14288" y="2140"/>
                  </a:lnTo>
                  <a:cubicBezTo>
                    <a:pt x="14264" y="2126"/>
                    <a:pt x="14259" y="2103"/>
                    <a:pt x="14255" y="2056"/>
                  </a:cubicBezTo>
                  <a:cubicBezTo>
                    <a:pt x="14246" y="1947"/>
                    <a:pt x="14287" y="1867"/>
                    <a:pt x="14353" y="1867"/>
                  </a:cubicBezTo>
                  <a:cubicBezTo>
                    <a:pt x="14393" y="1867"/>
                    <a:pt x="14400" y="1841"/>
                    <a:pt x="14400" y="1700"/>
                  </a:cubicBezTo>
                  <a:cubicBezTo>
                    <a:pt x="14400" y="1583"/>
                    <a:pt x="14382" y="1534"/>
                    <a:pt x="14344" y="1535"/>
                  </a:cubicBezTo>
                  <a:cubicBezTo>
                    <a:pt x="14340" y="1536"/>
                    <a:pt x="14335" y="1536"/>
                    <a:pt x="14330" y="1537"/>
                  </a:cubicBezTo>
                  <a:cubicBezTo>
                    <a:pt x="14327" y="1538"/>
                    <a:pt x="14323" y="1539"/>
                    <a:pt x="14320" y="1540"/>
                  </a:cubicBezTo>
                  <a:cubicBezTo>
                    <a:pt x="14304" y="1548"/>
                    <a:pt x="14286" y="1561"/>
                    <a:pt x="14265" y="1583"/>
                  </a:cubicBezTo>
                  <a:cubicBezTo>
                    <a:pt x="14197" y="1652"/>
                    <a:pt x="14173" y="1615"/>
                    <a:pt x="14190" y="1470"/>
                  </a:cubicBezTo>
                  <a:cubicBezTo>
                    <a:pt x="14203" y="1362"/>
                    <a:pt x="14198" y="1341"/>
                    <a:pt x="14156" y="1326"/>
                  </a:cubicBezTo>
                  <a:cubicBezTo>
                    <a:pt x="14133" y="1318"/>
                    <a:pt x="14120" y="1294"/>
                    <a:pt x="14110" y="1260"/>
                  </a:cubicBezTo>
                  <a:cubicBezTo>
                    <a:pt x="14107" y="1254"/>
                    <a:pt x="14106" y="1243"/>
                    <a:pt x="14105" y="1235"/>
                  </a:cubicBezTo>
                  <a:cubicBezTo>
                    <a:pt x="14105" y="1235"/>
                    <a:pt x="14105" y="1234"/>
                    <a:pt x="14105" y="1234"/>
                  </a:cubicBezTo>
                  <a:cubicBezTo>
                    <a:pt x="14102" y="1218"/>
                    <a:pt x="14097" y="1207"/>
                    <a:pt x="14096" y="1186"/>
                  </a:cubicBezTo>
                  <a:cubicBezTo>
                    <a:pt x="14090" y="1118"/>
                    <a:pt x="14094" y="1055"/>
                    <a:pt x="14106" y="1046"/>
                  </a:cubicBezTo>
                  <a:cubicBezTo>
                    <a:pt x="14109" y="1043"/>
                    <a:pt x="14107" y="1034"/>
                    <a:pt x="14107" y="1026"/>
                  </a:cubicBezTo>
                  <a:cubicBezTo>
                    <a:pt x="14105" y="1005"/>
                    <a:pt x="14102" y="985"/>
                    <a:pt x="14096" y="981"/>
                  </a:cubicBezTo>
                  <a:cubicBezTo>
                    <a:pt x="14096" y="980"/>
                    <a:pt x="14096" y="979"/>
                    <a:pt x="14096" y="979"/>
                  </a:cubicBezTo>
                  <a:cubicBezTo>
                    <a:pt x="14096" y="978"/>
                    <a:pt x="14096" y="978"/>
                    <a:pt x="14096" y="978"/>
                  </a:cubicBezTo>
                  <a:cubicBezTo>
                    <a:pt x="14093" y="971"/>
                    <a:pt x="14092" y="965"/>
                    <a:pt x="14088" y="958"/>
                  </a:cubicBezTo>
                  <a:cubicBezTo>
                    <a:pt x="14064" y="913"/>
                    <a:pt x="14050" y="809"/>
                    <a:pt x="14050" y="683"/>
                  </a:cubicBezTo>
                  <a:cubicBezTo>
                    <a:pt x="14050" y="507"/>
                    <a:pt x="14043" y="479"/>
                    <a:pt x="13994" y="450"/>
                  </a:cubicBezTo>
                  <a:cubicBezTo>
                    <a:pt x="13989" y="447"/>
                    <a:pt x="13985" y="440"/>
                    <a:pt x="13980" y="436"/>
                  </a:cubicBezTo>
                  <a:cubicBezTo>
                    <a:pt x="13978" y="433"/>
                    <a:pt x="13975" y="431"/>
                    <a:pt x="13973" y="428"/>
                  </a:cubicBezTo>
                  <a:cubicBezTo>
                    <a:pt x="13953" y="407"/>
                    <a:pt x="13938" y="379"/>
                    <a:pt x="13938" y="353"/>
                  </a:cubicBezTo>
                  <a:cubicBezTo>
                    <a:pt x="13938" y="262"/>
                    <a:pt x="13885" y="251"/>
                    <a:pt x="13868" y="338"/>
                  </a:cubicBezTo>
                  <a:lnTo>
                    <a:pt x="13852" y="410"/>
                  </a:lnTo>
                  <a:lnTo>
                    <a:pt x="13791" y="331"/>
                  </a:lnTo>
                  <a:cubicBezTo>
                    <a:pt x="13782" y="320"/>
                    <a:pt x="13778" y="309"/>
                    <a:pt x="13771" y="297"/>
                  </a:cubicBezTo>
                  <a:cubicBezTo>
                    <a:pt x="13770" y="296"/>
                    <a:pt x="13770" y="297"/>
                    <a:pt x="13769" y="296"/>
                  </a:cubicBezTo>
                  <a:cubicBezTo>
                    <a:pt x="13728" y="267"/>
                    <a:pt x="13727" y="254"/>
                    <a:pt x="13750" y="229"/>
                  </a:cubicBezTo>
                  <a:cubicBezTo>
                    <a:pt x="13750" y="226"/>
                    <a:pt x="13747" y="220"/>
                    <a:pt x="13748" y="218"/>
                  </a:cubicBezTo>
                  <a:cubicBezTo>
                    <a:pt x="13759" y="199"/>
                    <a:pt x="13774" y="142"/>
                    <a:pt x="13781" y="92"/>
                  </a:cubicBezTo>
                  <a:lnTo>
                    <a:pt x="13792" y="3"/>
                  </a:lnTo>
                  <a:cubicBezTo>
                    <a:pt x="11703" y="7"/>
                    <a:pt x="10026" y="12"/>
                    <a:pt x="10033" y="20"/>
                  </a:cubicBezTo>
                  <a:cubicBezTo>
                    <a:pt x="10042" y="32"/>
                    <a:pt x="10036" y="73"/>
                    <a:pt x="10021" y="110"/>
                  </a:cubicBezTo>
                  <a:cubicBezTo>
                    <a:pt x="10006" y="147"/>
                    <a:pt x="9989" y="222"/>
                    <a:pt x="9982" y="279"/>
                  </a:cubicBezTo>
                  <a:cubicBezTo>
                    <a:pt x="9966" y="416"/>
                    <a:pt x="9929" y="508"/>
                    <a:pt x="9898" y="483"/>
                  </a:cubicBezTo>
                  <a:cubicBezTo>
                    <a:pt x="9885" y="472"/>
                    <a:pt x="9875" y="474"/>
                    <a:pt x="9878" y="489"/>
                  </a:cubicBezTo>
                  <a:cubicBezTo>
                    <a:pt x="9887" y="542"/>
                    <a:pt x="9826" y="700"/>
                    <a:pt x="9796" y="700"/>
                  </a:cubicBezTo>
                  <a:cubicBezTo>
                    <a:pt x="9780" y="700"/>
                    <a:pt x="9774" y="709"/>
                    <a:pt x="9782" y="721"/>
                  </a:cubicBezTo>
                  <a:cubicBezTo>
                    <a:pt x="9829" y="784"/>
                    <a:pt x="9504" y="1362"/>
                    <a:pt x="9448" y="1315"/>
                  </a:cubicBezTo>
                  <a:cubicBezTo>
                    <a:pt x="9430" y="1300"/>
                    <a:pt x="9424" y="1304"/>
                    <a:pt x="9433" y="1324"/>
                  </a:cubicBezTo>
                  <a:cubicBezTo>
                    <a:pt x="9442" y="1343"/>
                    <a:pt x="9426" y="1385"/>
                    <a:pt x="9399" y="1418"/>
                  </a:cubicBezTo>
                  <a:cubicBezTo>
                    <a:pt x="9358" y="1467"/>
                    <a:pt x="9339" y="1471"/>
                    <a:pt x="9287" y="1439"/>
                  </a:cubicBezTo>
                  <a:cubicBezTo>
                    <a:pt x="9253" y="1418"/>
                    <a:pt x="9225" y="1386"/>
                    <a:pt x="9225" y="1368"/>
                  </a:cubicBezTo>
                  <a:cubicBezTo>
                    <a:pt x="9225" y="1349"/>
                    <a:pt x="9203" y="1334"/>
                    <a:pt x="9175" y="1334"/>
                  </a:cubicBezTo>
                  <a:cubicBezTo>
                    <a:pt x="9132" y="1334"/>
                    <a:pt x="9125" y="1356"/>
                    <a:pt x="9125" y="1498"/>
                  </a:cubicBezTo>
                  <a:cubicBezTo>
                    <a:pt x="9125" y="1589"/>
                    <a:pt x="9137" y="1673"/>
                    <a:pt x="9151" y="1684"/>
                  </a:cubicBezTo>
                  <a:cubicBezTo>
                    <a:pt x="9193" y="1719"/>
                    <a:pt x="9129" y="1799"/>
                    <a:pt x="9067" y="1791"/>
                  </a:cubicBezTo>
                  <a:cubicBezTo>
                    <a:pt x="9029" y="1786"/>
                    <a:pt x="9014" y="1799"/>
                    <a:pt x="9019" y="1838"/>
                  </a:cubicBezTo>
                  <a:cubicBezTo>
                    <a:pt x="9029" y="1915"/>
                    <a:pt x="8881" y="2055"/>
                    <a:pt x="8843" y="2004"/>
                  </a:cubicBezTo>
                  <a:cubicBezTo>
                    <a:pt x="8803" y="1951"/>
                    <a:pt x="8764" y="1957"/>
                    <a:pt x="8798" y="2012"/>
                  </a:cubicBezTo>
                  <a:cubicBezTo>
                    <a:pt x="8839" y="2078"/>
                    <a:pt x="8717" y="2177"/>
                    <a:pt x="8595" y="2177"/>
                  </a:cubicBezTo>
                  <a:cubicBezTo>
                    <a:pt x="8524" y="2177"/>
                    <a:pt x="8507" y="2188"/>
                    <a:pt x="8526" y="2218"/>
                  </a:cubicBezTo>
                  <a:cubicBezTo>
                    <a:pt x="8544" y="2248"/>
                    <a:pt x="8508" y="2287"/>
                    <a:pt x="8391" y="2367"/>
                  </a:cubicBezTo>
                  <a:cubicBezTo>
                    <a:pt x="8245" y="2467"/>
                    <a:pt x="8227" y="2472"/>
                    <a:pt x="8179" y="2427"/>
                  </a:cubicBezTo>
                  <a:cubicBezTo>
                    <a:pt x="8147" y="2397"/>
                    <a:pt x="8082" y="2382"/>
                    <a:pt x="8008" y="2387"/>
                  </a:cubicBezTo>
                  <a:cubicBezTo>
                    <a:pt x="7943" y="2392"/>
                    <a:pt x="7877" y="2385"/>
                    <a:pt x="7863" y="2371"/>
                  </a:cubicBezTo>
                  <a:cubicBezTo>
                    <a:pt x="7821" y="2329"/>
                    <a:pt x="7622" y="2244"/>
                    <a:pt x="7462" y="2200"/>
                  </a:cubicBezTo>
                  <a:cubicBezTo>
                    <a:pt x="7380" y="2178"/>
                    <a:pt x="7301" y="2147"/>
                    <a:pt x="7287" y="2132"/>
                  </a:cubicBezTo>
                  <a:cubicBezTo>
                    <a:pt x="7274" y="2117"/>
                    <a:pt x="7234" y="2107"/>
                    <a:pt x="7200" y="2107"/>
                  </a:cubicBezTo>
                  <a:cubicBezTo>
                    <a:pt x="7166" y="2106"/>
                    <a:pt x="7081" y="2087"/>
                    <a:pt x="7012" y="2066"/>
                  </a:cubicBezTo>
                  <a:cubicBezTo>
                    <a:pt x="6944" y="2044"/>
                    <a:pt x="6846" y="2025"/>
                    <a:pt x="6796" y="2022"/>
                  </a:cubicBezTo>
                  <a:cubicBezTo>
                    <a:pt x="6746" y="2020"/>
                    <a:pt x="6696" y="2006"/>
                    <a:pt x="6687" y="1993"/>
                  </a:cubicBezTo>
                  <a:cubicBezTo>
                    <a:pt x="6660" y="1957"/>
                    <a:pt x="6515" y="2005"/>
                    <a:pt x="6484" y="2061"/>
                  </a:cubicBezTo>
                  <a:cubicBezTo>
                    <a:pt x="6441" y="2139"/>
                    <a:pt x="6252" y="2203"/>
                    <a:pt x="6191" y="2160"/>
                  </a:cubicBezTo>
                  <a:cubicBezTo>
                    <a:pt x="6142" y="2125"/>
                    <a:pt x="6143" y="2124"/>
                    <a:pt x="6199" y="2067"/>
                  </a:cubicBezTo>
                  <a:cubicBezTo>
                    <a:pt x="6240" y="2026"/>
                    <a:pt x="6247" y="2007"/>
                    <a:pt x="6222" y="1997"/>
                  </a:cubicBezTo>
                  <a:cubicBezTo>
                    <a:pt x="6157" y="1971"/>
                    <a:pt x="5700" y="2004"/>
                    <a:pt x="5700" y="2035"/>
                  </a:cubicBezTo>
                  <a:cubicBezTo>
                    <a:pt x="5700" y="2052"/>
                    <a:pt x="5743" y="2067"/>
                    <a:pt x="5796" y="2067"/>
                  </a:cubicBezTo>
                  <a:cubicBezTo>
                    <a:pt x="5865" y="2067"/>
                    <a:pt x="5908" y="2090"/>
                    <a:pt x="5950" y="2150"/>
                  </a:cubicBezTo>
                  <a:cubicBezTo>
                    <a:pt x="6007" y="2231"/>
                    <a:pt x="6006" y="2235"/>
                    <a:pt x="5962" y="2300"/>
                  </a:cubicBezTo>
                  <a:cubicBezTo>
                    <a:pt x="5937" y="2337"/>
                    <a:pt x="5898" y="2367"/>
                    <a:pt x="5874" y="2367"/>
                  </a:cubicBezTo>
                  <a:cubicBezTo>
                    <a:pt x="5850" y="2367"/>
                    <a:pt x="5819" y="2387"/>
                    <a:pt x="5803" y="2411"/>
                  </a:cubicBezTo>
                  <a:cubicBezTo>
                    <a:pt x="5788" y="2436"/>
                    <a:pt x="5722" y="2490"/>
                    <a:pt x="5656" y="2532"/>
                  </a:cubicBezTo>
                  <a:cubicBezTo>
                    <a:pt x="5591" y="2574"/>
                    <a:pt x="5498" y="2635"/>
                    <a:pt x="5450" y="2667"/>
                  </a:cubicBezTo>
                  <a:cubicBezTo>
                    <a:pt x="5402" y="2699"/>
                    <a:pt x="5347" y="2718"/>
                    <a:pt x="5328" y="2708"/>
                  </a:cubicBezTo>
                  <a:cubicBezTo>
                    <a:pt x="5308" y="2699"/>
                    <a:pt x="5300" y="2706"/>
                    <a:pt x="5309" y="2727"/>
                  </a:cubicBezTo>
                  <a:cubicBezTo>
                    <a:pt x="5326" y="2762"/>
                    <a:pt x="5180" y="2933"/>
                    <a:pt x="5134" y="2933"/>
                  </a:cubicBezTo>
                  <a:cubicBezTo>
                    <a:pt x="5120" y="2933"/>
                    <a:pt x="5082" y="2971"/>
                    <a:pt x="5050" y="3016"/>
                  </a:cubicBezTo>
                  <a:cubicBezTo>
                    <a:pt x="5018" y="3062"/>
                    <a:pt x="4977" y="3100"/>
                    <a:pt x="4960" y="3100"/>
                  </a:cubicBezTo>
                  <a:cubicBezTo>
                    <a:pt x="4943" y="3100"/>
                    <a:pt x="4925" y="3117"/>
                    <a:pt x="4920" y="3138"/>
                  </a:cubicBezTo>
                  <a:cubicBezTo>
                    <a:pt x="4911" y="3175"/>
                    <a:pt x="4873" y="3194"/>
                    <a:pt x="4766" y="3214"/>
                  </a:cubicBezTo>
                  <a:cubicBezTo>
                    <a:pt x="4740" y="3219"/>
                    <a:pt x="4702" y="3262"/>
                    <a:pt x="4683" y="3312"/>
                  </a:cubicBezTo>
                  <a:cubicBezTo>
                    <a:pt x="4646" y="3406"/>
                    <a:pt x="4594" y="3401"/>
                    <a:pt x="4603" y="3305"/>
                  </a:cubicBezTo>
                  <a:cubicBezTo>
                    <a:pt x="4605" y="3274"/>
                    <a:pt x="4601" y="3228"/>
                    <a:pt x="4593" y="3200"/>
                  </a:cubicBezTo>
                  <a:cubicBezTo>
                    <a:pt x="4577" y="3146"/>
                    <a:pt x="4553" y="2966"/>
                    <a:pt x="4544" y="2833"/>
                  </a:cubicBezTo>
                  <a:cubicBezTo>
                    <a:pt x="4540" y="2781"/>
                    <a:pt x="4522" y="2750"/>
                    <a:pt x="4495" y="2750"/>
                  </a:cubicBezTo>
                  <a:cubicBezTo>
                    <a:pt x="4434" y="2749"/>
                    <a:pt x="4417" y="2714"/>
                    <a:pt x="4446" y="2646"/>
                  </a:cubicBezTo>
                  <a:cubicBezTo>
                    <a:pt x="4464" y="2602"/>
                    <a:pt x="4460" y="2576"/>
                    <a:pt x="4430" y="2547"/>
                  </a:cubicBezTo>
                  <a:cubicBezTo>
                    <a:pt x="4395" y="2513"/>
                    <a:pt x="4394" y="2498"/>
                    <a:pt x="4423" y="2453"/>
                  </a:cubicBezTo>
                  <a:cubicBezTo>
                    <a:pt x="4441" y="2423"/>
                    <a:pt x="4482" y="2400"/>
                    <a:pt x="4514" y="2400"/>
                  </a:cubicBezTo>
                  <a:cubicBezTo>
                    <a:pt x="4546" y="2400"/>
                    <a:pt x="4579" y="2384"/>
                    <a:pt x="4588" y="2365"/>
                  </a:cubicBezTo>
                  <a:cubicBezTo>
                    <a:pt x="4596" y="2347"/>
                    <a:pt x="4614" y="2342"/>
                    <a:pt x="4628" y="2353"/>
                  </a:cubicBezTo>
                  <a:cubicBezTo>
                    <a:pt x="4642" y="2365"/>
                    <a:pt x="4667" y="2348"/>
                    <a:pt x="4684" y="2317"/>
                  </a:cubicBezTo>
                  <a:cubicBezTo>
                    <a:pt x="4724" y="2245"/>
                    <a:pt x="4931" y="2192"/>
                    <a:pt x="5069" y="2220"/>
                  </a:cubicBezTo>
                  <a:cubicBezTo>
                    <a:pt x="5163" y="2239"/>
                    <a:pt x="5175" y="2233"/>
                    <a:pt x="5175" y="2174"/>
                  </a:cubicBezTo>
                  <a:cubicBezTo>
                    <a:pt x="5175" y="2093"/>
                    <a:pt x="5045" y="2055"/>
                    <a:pt x="4994" y="2121"/>
                  </a:cubicBezTo>
                  <a:cubicBezTo>
                    <a:pt x="4977" y="2144"/>
                    <a:pt x="4892" y="2178"/>
                    <a:pt x="4804" y="2197"/>
                  </a:cubicBezTo>
                  <a:cubicBezTo>
                    <a:pt x="4717" y="2215"/>
                    <a:pt x="4632" y="2245"/>
                    <a:pt x="4617" y="2262"/>
                  </a:cubicBezTo>
                  <a:cubicBezTo>
                    <a:pt x="4570" y="2314"/>
                    <a:pt x="4408" y="2344"/>
                    <a:pt x="4389" y="2304"/>
                  </a:cubicBezTo>
                  <a:cubicBezTo>
                    <a:pt x="4380" y="2284"/>
                    <a:pt x="4386" y="2236"/>
                    <a:pt x="4401" y="2197"/>
                  </a:cubicBezTo>
                  <a:cubicBezTo>
                    <a:pt x="4417" y="2158"/>
                    <a:pt x="4419" y="2134"/>
                    <a:pt x="4405" y="2145"/>
                  </a:cubicBezTo>
                  <a:cubicBezTo>
                    <a:pt x="4370" y="2174"/>
                    <a:pt x="4295" y="2050"/>
                    <a:pt x="4304" y="1979"/>
                  </a:cubicBezTo>
                  <a:cubicBezTo>
                    <a:pt x="4309" y="1945"/>
                    <a:pt x="4299" y="1918"/>
                    <a:pt x="4283" y="1918"/>
                  </a:cubicBezTo>
                  <a:cubicBezTo>
                    <a:pt x="4233" y="1916"/>
                    <a:pt x="4216" y="1870"/>
                    <a:pt x="4248" y="1820"/>
                  </a:cubicBezTo>
                  <a:cubicBezTo>
                    <a:pt x="4271" y="1781"/>
                    <a:pt x="4267" y="1744"/>
                    <a:pt x="4227" y="1639"/>
                  </a:cubicBezTo>
                  <a:cubicBezTo>
                    <a:pt x="4182" y="1522"/>
                    <a:pt x="4180" y="1502"/>
                    <a:pt x="4214" y="1465"/>
                  </a:cubicBezTo>
                  <a:cubicBezTo>
                    <a:pt x="4247" y="1428"/>
                    <a:pt x="4244" y="1412"/>
                    <a:pt x="4188" y="1335"/>
                  </a:cubicBezTo>
                  <a:cubicBezTo>
                    <a:pt x="4153" y="1286"/>
                    <a:pt x="4125" y="1230"/>
                    <a:pt x="4125" y="1210"/>
                  </a:cubicBezTo>
                  <a:cubicBezTo>
                    <a:pt x="4125" y="1190"/>
                    <a:pt x="4111" y="1166"/>
                    <a:pt x="4093" y="1158"/>
                  </a:cubicBezTo>
                  <a:cubicBezTo>
                    <a:pt x="4074" y="1148"/>
                    <a:pt x="4063" y="1092"/>
                    <a:pt x="4066" y="1019"/>
                  </a:cubicBezTo>
                  <a:cubicBezTo>
                    <a:pt x="4068" y="951"/>
                    <a:pt x="4064" y="905"/>
                    <a:pt x="4056" y="915"/>
                  </a:cubicBezTo>
                  <a:cubicBezTo>
                    <a:pt x="4030" y="950"/>
                    <a:pt x="3975" y="858"/>
                    <a:pt x="3975" y="779"/>
                  </a:cubicBezTo>
                  <a:cubicBezTo>
                    <a:pt x="3975" y="723"/>
                    <a:pt x="3961" y="700"/>
                    <a:pt x="3927" y="700"/>
                  </a:cubicBezTo>
                  <a:cubicBezTo>
                    <a:pt x="3901" y="700"/>
                    <a:pt x="3862" y="691"/>
                    <a:pt x="3842" y="680"/>
                  </a:cubicBezTo>
                  <a:cubicBezTo>
                    <a:pt x="3813" y="665"/>
                    <a:pt x="3807" y="679"/>
                    <a:pt x="3818" y="739"/>
                  </a:cubicBezTo>
                  <a:cubicBezTo>
                    <a:pt x="3826" y="781"/>
                    <a:pt x="3841" y="832"/>
                    <a:pt x="3852" y="850"/>
                  </a:cubicBezTo>
                  <a:cubicBezTo>
                    <a:pt x="3891" y="919"/>
                    <a:pt x="3903" y="1170"/>
                    <a:pt x="3870" y="1227"/>
                  </a:cubicBezTo>
                  <a:cubicBezTo>
                    <a:pt x="3844" y="1272"/>
                    <a:pt x="3849" y="1272"/>
                    <a:pt x="3891" y="1223"/>
                  </a:cubicBezTo>
                  <a:cubicBezTo>
                    <a:pt x="3944" y="1164"/>
                    <a:pt x="3946" y="1165"/>
                    <a:pt x="3985" y="1270"/>
                  </a:cubicBezTo>
                  <a:cubicBezTo>
                    <a:pt x="4007" y="1329"/>
                    <a:pt x="4025" y="1411"/>
                    <a:pt x="4025" y="1453"/>
                  </a:cubicBezTo>
                  <a:cubicBezTo>
                    <a:pt x="4025" y="1495"/>
                    <a:pt x="4038" y="1571"/>
                    <a:pt x="4054" y="1623"/>
                  </a:cubicBezTo>
                  <a:cubicBezTo>
                    <a:pt x="4070" y="1675"/>
                    <a:pt x="4080" y="1744"/>
                    <a:pt x="4077" y="1778"/>
                  </a:cubicBezTo>
                  <a:cubicBezTo>
                    <a:pt x="4074" y="1812"/>
                    <a:pt x="4087" y="1864"/>
                    <a:pt x="4107" y="1895"/>
                  </a:cubicBezTo>
                  <a:cubicBezTo>
                    <a:pt x="4157" y="1971"/>
                    <a:pt x="4182" y="2124"/>
                    <a:pt x="4149" y="2152"/>
                  </a:cubicBezTo>
                  <a:cubicBezTo>
                    <a:pt x="4134" y="2164"/>
                    <a:pt x="4128" y="2207"/>
                    <a:pt x="4135" y="2248"/>
                  </a:cubicBezTo>
                  <a:cubicBezTo>
                    <a:pt x="4143" y="2289"/>
                    <a:pt x="4135" y="2349"/>
                    <a:pt x="4117" y="2382"/>
                  </a:cubicBezTo>
                  <a:cubicBezTo>
                    <a:pt x="4089" y="2433"/>
                    <a:pt x="3938" y="2491"/>
                    <a:pt x="3800" y="2505"/>
                  </a:cubicBezTo>
                  <a:cubicBezTo>
                    <a:pt x="3779" y="2507"/>
                    <a:pt x="3748" y="2523"/>
                    <a:pt x="3732" y="2541"/>
                  </a:cubicBezTo>
                  <a:cubicBezTo>
                    <a:pt x="3715" y="2558"/>
                    <a:pt x="3692" y="2563"/>
                    <a:pt x="3678" y="2552"/>
                  </a:cubicBezTo>
                  <a:cubicBezTo>
                    <a:pt x="3667" y="2542"/>
                    <a:pt x="3626" y="2565"/>
                    <a:pt x="3583" y="2599"/>
                  </a:cubicBezTo>
                  <a:cubicBezTo>
                    <a:pt x="3579" y="2603"/>
                    <a:pt x="3574" y="2606"/>
                    <a:pt x="3570" y="2609"/>
                  </a:cubicBezTo>
                  <a:cubicBezTo>
                    <a:pt x="3567" y="2612"/>
                    <a:pt x="3564" y="2613"/>
                    <a:pt x="3561" y="2616"/>
                  </a:cubicBezTo>
                  <a:cubicBezTo>
                    <a:pt x="3510" y="2662"/>
                    <a:pt x="3453" y="2700"/>
                    <a:pt x="3435" y="2700"/>
                  </a:cubicBezTo>
                  <a:cubicBezTo>
                    <a:pt x="3417" y="2700"/>
                    <a:pt x="3398" y="2712"/>
                    <a:pt x="3391" y="2726"/>
                  </a:cubicBezTo>
                  <a:cubicBezTo>
                    <a:pt x="3384" y="2741"/>
                    <a:pt x="3428" y="2755"/>
                    <a:pt x="3489" y="2759"/>
                  </a:cubicBezTo>
                  <a:cubicBezTo>
                    <a:pt x="3549" y="2762"/>
                    <a:pt x="3604" y="2750"/>
                    <a:pt x="3613" y="2731"/>
                  </a:cubicBezTo>
                  <a:cubicBezTo>
                    <a:pt x="3622" y="2713"/>
                    <a:pt x="3651" y="2706"/>
                    <a:pt x="3678" y="2718"/>
                  </a:cubicBezTo>
                  <a:cubicBezTo>
                    <a:pt x="3710" y="2731"/>
                    <a:pt x="3757" y="2705"/>
                    <a:pt x="3822" y="2637"/>
                  </a:cubicBezTo>
                  <a:cubicBezTo>
                    <a:pt x="3914" y="2540"/>
                    <a:pt x="3925" y="2536"/>
                    <a:pt x="4087" y="2556"/>
                  </a:cubicBezTo>
                  <a:cubicBezTo>
                    <a:pt x="4250" y="2576"/>
                    <a:pt x="4257" y="2581"/>
                    <a:pt x="4292" y="2691"/>
                  </a:cubicBezTo>
                  <a:cubicBezTo>
                    <a:pt x="4315" y="2767"/>
                    <a:pt x="4339" y="2800"/>
                    <a:pt x="4363" y="2787"/>
                  </a:cubicBezTo>
                  <a:cubicBezTo>
                    <a:pt x="4403" y="2767"/>
                    <a:pt x="4460" y="2880"/>
                    <a:pt x="4442" y="2944"/>
                  </a:cubicBezTo>
                  <a:cubicBezTo>
                    <a:pt x="4436" y="2966"/>
                    <a:pt x="4448" y="3025"/>
                    <a:pt x="4467" y="3077"/>
                  </a:cubicBezTo>
                  <a:cubicBezTo>
                    <a:pt x="4490" y="3137"/>
                    <a:pt x="4495" y="3186"/>
                    <a:pt x="4480" y="3210"/>
                  </a:cubicBezTo>
                  <a:cubicBezTo>
                    <a:pt x="4454" y="3254"/>
                    <a:pt x="4459" y="3333"/>
                    <a:pt x="4495" y="3487"/>
                  </a:cubicBezTo>
                  <a:cubicBezTo>
                    <a:pt x="4519" y="3589"/>
                    <a:pt x="4516" y="3595"/>
                    <a:pt x="4366" y="3742"/>
                  </a:cubicBezTo>
                  <a:cubicBezTo>
                    <a:pt x="4242" y="3864"/>
                    <a:pt x="4205" y="3887"/>
                    <a:pt x="4175" y="3856"/>
                  </a:cubicBezTo>
                  <a:cubicBezTo>
                    <a:pt x="4143" y="3823"/>
                    <a:pt x="4143" y="3825"/>
                    <a:pt x="4169" y="3870"/>
                  </a:cubicBezTo>
                  <a:cubicBezTo>
                    <a:pt x="4196" y="3915"/>
                    <a:pt x="4182" y="3943"/>
                    <a:pt x="4079" y="4058"/>
                  </a:cubicBezTo>
                  <a:cubicBezTo>
                    <a:pt x="3993" y="4155"/>
                    <a:pt x="3948" y="4186"/>
                    <a:pt x="3923" y="4165"/>
                  </a:cubicBezTo>
                  <a:cubicBezTo>
                    <a:pt x="3876" y="4125"/>
                    <a:pt x="3818" y="4125"/>
                    <a:pt x="3837" y="4165"/>
                  </a:cubicBezTo>
                  <a:cubicBezTo>
                    <a:pt x="3844" y="4182"/>
                    <a:pt x="3839" y="4205"/>
                    <a:pt x="3825" y="4217"/>
                  </a:cubicBezTo>
                  <a:cubicBezTo>
                    <a:pt x="3811" y="4228"/>
                    <a:pt x="3805" y="4251"/>
                    <a:pt x="3812" y="4268"/>
                  </a:cubicBezTo>
                  <a:cubicBezTo>
                    <a:pt x="3824" y="4294"/>
                    <a:pt x="3738" y="4379"/>
                    <a:pt x="3696" y="4382"/>
                  </a:cubicBezTo>
                  <a:cubicBezTo>
                    <a:pt x="3687" y="4383"/>
                    <a:pt x="3672" y="4394"/>
                    <a:pt x="3662" y="4406"/>
                  </a:cubicBezTo>
                  <a:cubicBezTo>
                    <a:pt x="3653" y="4419"/>
                    <a:pt x="3631" y="4421"/>
                    <a:pt x="3613" y="4412"/>
                  </a:cubicBezTo>
                  <a:cubicBezTo>
                    <a:pt x="3596" y="4403"/>
                    <a:pt x="3575" y="4421"/>
                    <a:pt x="3566" y="4452"/>
                  </a:cubicBezTo>
                  <a:cubicBezTo>
                    <a:pt x="3554" y="4494"/>
                    <a:pt x="3530" y="4503"/>
                    <a:pt x="3476" y="4489"/>
                  </a:cubicBezTo>
                  <a:cubicBezTo>
                    <a:pt x="3429" y="4476"/>
                    <a:pt x="3394" y="4486"/>
                    <a:pt x="3374" y="4518"/>
                  </a:cubicBezTo>
                  <a:cubicBezTo>
                    <a:pt x="3321" y="4604"/>
                    <a:pt x="3200" y="4665"/>
                    <a:pt x="3123" y="4645"/>
                  </a:cubicBezTo>
                  <a:cubicBezTo>
                    <a:pt x="3081" y="4633"/>
                    <a:pt x="3034" y="4642"/>
                    <a:pt x="3012" y="4667"/>
                  </a:cubicBezTo>
                  <a:cubicBezTo>
                    <a:pt x="2992" y="4690"/>
                    <a:pt x="2975" y="4696"/>
                    <a:pt x="2975" y="4681"/>
                  </a:cubicBezTo>
                  <a:cubicBezTo>
                    <a:pt x="2975" y="4666"/>
                    <a:pt x="2960" y="4681"/>
                    <a:pt x="2942" y="4714"/>
                  </a:cubicBezTo>
                  <a:cubicBezTo>
                    <a:pt x="2913" y="4768"/>
                    <a:pt x="2906" y="4768"/>
                    <a:pt x="2876" y="4720"/>
                  </a:cubicBezTo>
                  <a:cubicBezTo>
                    <a:pt x="2858" y="4690"/>
                    <a:pt x="2806" y="4667"/>
                    <a:pt x="2756" y="4667"/>
                  </a:cubicBezTo>
                  <a:cubicBezTo>
                    <a:pt x="2676" y="4667"/>
                    <a:pt x="2670" y="4674"/>
                    <a:pt x="2681" y="4751"/>
                  </a:cubicBezTo>
                  <a:cubicBezTo>
                    <a:pt x="2697" y="4860"/>
                    <a:pt x="2626" y="4914"/>
                    <a:pt x="2482" y="4904"/>
                  </a:cubicBezTo>
                  <a:cubicBezTo>
                    <a:pt x="2365" y="4896"/>
                    <a:pt x="2263" y="4966"/>
                    <a:pt x="2243" y="5066"/>
                  </a:cubicBezTo>
                  <a:cubicBezTo>
                    <a:pt x="2235" y="5108"/>
                    <a:pt x="2215" y="5124"/>
                    <a:pt x="2184" y="5113"/>
                  </a:cubicBezTo>
                  <a:cubicBezTo>
                    <a:pt x="2145" y="5099"/>
                    <a:pt x="2138" y="5116"/>
                    <a:pt x="2139" y="5224"/>
                  </a:cubicBezTo>
                  <a:cubicBezTo>
                    <a:pt x="2140" y="5295"/>
                    <a:pt x="2146" y="5367"/>
                    <a:pt x="2154" y="5384"/>
                  </a:cubicBezTo>
                  <a:cubicBezTo>
                    <a:pt x="2161" y="5402"/>
                    <a:pt x="2162" y="5482"/>
                    <a:pt x="2156" y="5562"/>
                  </a:cubicBezTo>
                  <a:cubicBezTo>
                    <a:pt x="2147" y="5668"/>
                    <a:pt x="2131" y="5712"/>
                    <a:pt x="2098" y="5724"/>
                  </a:cubicBezTo>
                  <a:cubicBezTo>
                    <a:pt x="2057" y="5738"/>
                    <a:pt x="2053" y="5764"/>
                    <a:pt x="2066" y="5937"/>
                  </a:cubicBezTo>
                  <a:lnTo>
                    <a:pt x="2082" y="6133"/>
                  </a:lnTo>
                  <a:lnTo>
                    <a:pt x="2004" y="6170"/>
                  </a:lnTo>
                  <a:cubicBezTo>
                    <a:pt x="1912" y="6213"/>
                    <a:pt x="1902" y="6258"/>
                    <a:pt x="1981" y="6273"/>
                  </a:cubicBezTo>
                  <a:cubicBezTo>
                    <a:pt x="2063" y="6288"/>
                    <a:pt x="2077" y="6512"/>
                    <a:pt x="2001" y="6566"/>
                  </a:cubicBezTo>
                  <a:cubicBezTo>
                    <a:pt x="1972" y="6587"/>
                    <a:pt x="1928" y="6595"/>
                    <a:pt x="1903" y="6584"/>
                  </a:cubicBezTo>
                  <a:cubicBezTo>
                    <a:pt x="1868" y="6570"/>
                    <a:pt x="1849" y="6595"/>
                    <a:pt x="1819" y="6699"/>
                  </a:cubicBezTo>
                  <a:cubicBezTo>
                    <a:pt x="1778" y="6838"/>
                    <a:pt x="1747" y="6856"/>
                    <a:pt x="1641" y="6802"/>
                  </a:cubicBezTo>
                  <a:cubicBezTo>
                    <a:pt x="1592" y="6777"/>
                    <a:pt x="1576" y="6782"/>
                    <a:pt x="1563" y="6827"/>
                  </a:cubicBezTo>
                  <a:cubicBezTo>
                    <a:pt x="1548" y="6878"/>
                    <a:pt x="1544" y="6877"/>
                    <a:pt x="1511" y="6818"/>
                  </a:cubicBezTo>
                  <a:cubicBezTo>
                    <a:pt x="1482" y="6767"/>
                    <a:pt x="1475" y="6765"/>
                    <a:pt x="1475" y="6806"/>
                  </a:cubicBezTo>
                  <a:cubicBezTo>
                    <a:pt x="1475" y="6851"/>
                    <a:pt x="1381" y="6968"/>
                    <a:pt x="1286" y="7043"/>
                  </a:cubicBezTo>
                  <a:cubicBezTo>
                    <a:pt x="1271" y="7055"/>
                    <a:pt x="1229" y="7042"/>
                    <a:pt x="1192" y="7017"/>
                  </a:cubicBezTo>
                  <a:cubicBezTo>
                    <a:pt x="1135" y="6977"/>
                    <a:pt x="1115" y="6977"/>
                    <a:pt x="1056" y="7018"/>
                  </a:cubicBezTo>
                  <a:cubicBezTo>
                    <a:pt x="960" y="7085"/>
                    <a:pt x="834" y="7080"/>
                    <a:pt x="802" y="7008"/>
                  </a:cubicBezTo>
                  <a:cubicBezTo>
                    <a:pt x="780" y="6958"/>
                    <a:pt x="776" y="6962"/>
                    <a:pt x="776" y="7037"/>
                  </a:cubicBezTo>
                  <a:cubicBezTo>
                    <a:pt x="775" y="7085"/>
                    <a:pt x="753" y="7162"/>
                    <a:pt x="725" y="7209"/>
                  </a:cubicBezTo>
                  <a:cubicBezTo>
                    <a:pt x="698" y="7256"/>
                    <a:pt x="675" y="7308"/>
                    <a:pt x="675" y="7326"/>
                  </a:cubicBezTo>
                  <a:cubicBezTo>
                    <a:pt x="675" y="7420"/>
                    <a:pt x="449" y="7512"/>
                    <a:pt x="412" y="7433"/>
                  </a:cubicBezTo>
                  <a:cubicBezTo>
                    <a:pt x="388" y="7379"/>
                    <a:pt x="324" y="7395"/>
                    <a:pt x="279" y="7464"/>
                  </a:cubicBezTo>
                  <a:cubicBezTo>
                    <a:pt x="213" y="7567"/>
                    <a:pt x="51" y="7675"/>
                    <a:pt x="37" y="7625"/>
                  </a:cubicBezTo>
                  <a:cubicBezTo>
                    <a:pt x="31" y="7602"/>
                    <a:pt x="28" y="5877"/>
                    <a:pt x="31" y="3792"/>
                  </a:cubicBezTo>
                  <a:cubicBezTo>
                    <a:pt x="35" y="1706"/>
                    <a:pt x="29" y="0"/>
                    <a:pt x="19" y="0"/>
                  </a:cubicBezTo>
                  <a:close/>
                  <a:moveTo>
                    <a:pt x="1913" y="0"/>
                  </a:moveTo>
                  <a:lnTo>
                    <a:pt x="1913" y="225"/>
                  </a:lnTo>
                  <a:lnTo>
                    <a:pt x="1913" y="450"/>
                  </a:lnTo>
                  <a:lnTo>
                    <a:pt x="2687" y="460"/>
                  </a:lnTo>
                  <a:cubicBezTo>
                    <a:pt x="3114" y="466"/>
                    <a:pt x="3564" y="470"/>
                    <a:pt x="3688" y="468"/>
                  </a:cubicBezTo>
                  <a:cubicBezTo>
                    <a:pt x="3812" y="467"/>
                    <a:pt x="3947" y="464"/>
                    <a:pt x="3988" y="464"/>
                  </a:cubicBezTo>
                  <a:cubicBezTo>
                    <a:pt x="4344" y="460"/>
                    <a:pt x="4638" y="488"/>
                    <a:pt x="4638" y="525"/>
                  </a:cubicBezTo>
                  <a:cubicBezTo>
                    <a:pt x="4638" y="579"/>
                    <a:pt x="4657" y="578"/>
                    <a:pt x="4766" y="517"/>
                  </a:cubicBezTo>
                  <a:cubicBezTo>
                    <a:pt x="4887" y="449"/>
                    <a:pt x="4925" y="453"/>
                    <a:pt x="5008" y="541"/>
                  </a:cubicBezTo>
                  <a:cubicBezTo>
                    <a:pt x="5097" y="637"/>
                    <a:pt x="5369" y="655"/>
                    <a:pt x="5417" y="569"/>
                  </a:cubicBezTo>
                  <a:cubicBezTo>
                    <a:pt x="5444" y="521"/>
                    <a:pt x="5448" y="522"/>
                    <a:pt x="5462" y="571"/>
                  </a:cubicBezTo>
                  <a:cubicBezTo>
                    <a:pt x="5476" y="618"/>
                    <a:pt x="5526" y="624"/>
                    <a:pt x="5833" y="620"/>
                  </a:cubicBezTo>
                  <a:cubicBezTo>
                    <a:pt x="6028" y="617"/>
                    <a:pt x="6201" y="604"/>
                    <a:pt x="6217" y="591"/>
                  </a:cubicBezTo>
                  <a:cubicBezTo>
                    <a:pt x="6233" y="577"/>
                    <a:pt x="6254" y="581"/>
                    <a:pt x="6262" y="599"/>
                  </a:cubicBezTo>
                  <a:cubicBezTo>
                    <a:pt x="6286" y="651"/>
                    <a:pt x="6356" y="638"/>
                    <a:pt x="6417" y="571"/>
                  </a:cubicBezTo>
                  <a:cubicBezTo>
                    <a:pt x="6462" y="521"/>
                    <a:pt x="6472" y="468"/>
                    <a:pt x="6479" y="255"/>
                  </a:cubicBezTo>
                  <a:lnTo>
                    <a:pt x="6488" y="0"/>
                  </a:lnTo>
                  <a:lnTo>
                    <a:pt x="1913" y="0"/>
                  </a:lnTo>
                  <a:close/>
                  <a:moveTo>
                    <a:pt x="21581" y="0"/>
                  </a:moveTo>
                  <a:cubicBezTo>
                    <a:pt x="21576" y="0"/>
                    <a:pt x="21571" y="1216"/>
                    <a:pt x="21568" y="3173"/>
                  </a:cubicBezTo>
                  <a:cubicBezTo>
                    <a:pt x="21565" y="5131"/>
                    <a:pt x="21563" y="7830"/>
                    <a:pt x="21563" y="10800"/>
                  </a:cubicBezTo>
                  <a:cubicBezTo>
                    <a:pt x="21563" y="13770"/>
                    <a:pt x="21565" y="16469"/>
                    <a:pt x="21568" y="18427"/>
                  </a:cubicBezTo>
                  <a:cubicBezTo>
                    <a:pt x="21571" y="20384"/>
                    <a:pt x="21576" y="21600"/>
                    <a:pt x="21581" y="21600"/>
                  </a:cubicBezTo>
                  <a:cubicBezTo>
                    <a:pt x="21592" y="21600"/>
                    <a:pt x="21600" y="16740"/>
                    <a:pt x="21600" y="10800"/>
                  </a:cubicBezTo>
                  <a:cubicBezTo>
                    <a:pt x="21600" y="4860"/>
                    <a:pt x="21592" y="0"/>
                    <a:pt x="21581" y="0"/>
                  </a:cubicBezTo>
                  <a:close/>
                  <a:moveTo>
                    <a:pt x="3657" y="544"/>
                  </a:moveTo>
                  <a:cubicBezTo>
                    <a:pt x="3652" y="546"/>
                    <a:pt x="3650" y="557"/>
                    <a:pt x="3650" y="579"/>
                  </a:cubicBezTo>
                  <a:cubicBezTo>
                    <a:pt x="3650" y="609"/>
                    <a:pt x="3667" y="633"/>
                    <a:pt x="3688" y="633"/>
                  </a:cubicBezTo>
                  <a:cubicBezTo>
                    <a:pt x="3708" y="633"/>
                    <a:pt x="3725" y="627"/>
                    <a:pt x="3725" y="620"/>
                  </a:cubicBezTo>
                  <a:cubicBezTo>
                    <a:pt x="3725" y="614"/>
                    <a:pt x="3708" y="590"/>
                    <a:pt x="3688" y="567"/>
                  </a:cubicBezTo>
                  <a:cubicBezTo>
                    <a:pt x="3672" y="550"/>
                    <a:pt x="3663" y="542"/>
                    <a:pt x="3657" y="544"/>
                  </a:cubicBezTo>
                  <a:close/>
                  <a:moveTo>
                    <a:pt x="4464" y="567"/>
                  </a:moveTo>
                  <a:cubicBezTo>
                    <a:pt x="4458" y="567"/>
                    <a:pt x="4446" y="582"/>
                    <a:pt x="4438" y="600"/>
                  </a:cubicBezTo>
                  <a:cubicBezTo>
                    <a:pt x="4429" y="618"/>
                    <a:pt x="4434" y="633"/>
                    <a:pt x="4449" y="633"/>
                  </a:cubicBezTo>
                  <a:cubicBezTo>
                    <a:pt x="4463" y="633"/>
                    <a:pt x="4475" y="618"/>
                    <a:pt x="4475" y="600"/>
                  </a:cubicBezTo>
                  <a:cubicBezTo>
                    <a:pt x="4475" y="582"/>
                    <a:pt x="4470" y="567"/>
                    <a:pt x="4464" y="567"/>
                  </a:cubicBezTo>
                  <a:close/>
                  <a:moveTo>
                    <a:pt x="14187" y="700"/>
                  </a:moveTo>
                  <a:cubicBezTo>
                    <a:pt x="14138" y="700"/>
                    <a:pt x="14125" y="717"/>
                    <a:pt x="14125" y="779"/>
                  </a:cubicBezTo>
                  <a:cubicBezTo>
                    <a:pt x="14125" y="845"/>
                    <a:pt x="14135" y="855"/>
                    <a:pt x="14187" y="842"/>
                  </a:cubicBezTo>
                  <a:cubicBezTo>
                    <a:pt x="14228" y="831"/>
                    <a:pt x="14250" y="803"/>
                    <a:pt x="14250" y="763"/>
                  </a:cubicBezTo>
                  <a:cubicBezTo>
                    <a:pt x="14250" y="718"/>
                    <a:pt x="14232" y="700"/>
                    <a:pt x="14187" y="700"/>
                  </a:cubicBezTo>
                  <a:close/>
                  <a:moveTo>
                    <a:pt x="6323" y="2004"/>
                  </a:moveTo>
                  <a:cubicBezTo>
                    <a:pt x="6314" y="2004"/>
                    <a:pt x="6304" y="2006"/>
                    <a:pt x="6295" y="2010"/>
                  </a:cubicBezTo>
                  <a:cubicBezTo>
                    <a:pt x="6276" y="2021"/>
                    <a:pt x="6281" y="2028"/>
                    <a:pt x="6310" y="2030"/>
                  </a:cubicBezTo>
                  <a:cubicBezTo>
                    <a:pt x="6336" y="2031"/>
                    <a:pt x="6352" y="2025"/>
                    <a:pt x="6343" y="2014"/>
                  </a:cubicBezTo>
                  <a:cubicBezTo>
                    <a:pt x="6339" y="2008"/>
                    <a:pt x="6332" y="2005"/>
                    <a:pt x="6323" y="2004"/>
                  </a:cubicBezTo>
                  <a:close/>
                  <a:moveTo>
                    <a:pt x="20556" y="2368"/>
                  </a:moveTo>
                  <a:cubicBezTo>
                    <a:pt x="20498" y="2368"/>
                    <a:pt x="20462" y="2369"/>
                    <a:pt x="20445" y="2379"/>
                  </a:cubicBezTo>
                  <a:cubicBezTo>
                    <a:pt x="20443" y="2380"/>
                    <a:pt x="20444" y="2383"/>
                    <a:pt x="20443" y="2384"/>
                  </a:cubicBezTo>
                  <a:cubicBezTo>
                    <a:pt x="20437" y="2389"/>
                    <a:pt x="20431" y="2394"/>
                    <a:pt x="20429" y="2403"/>
                  </a:cubicBezTo>
                  <a:cubicBezTo>
                    <a:pt x="20428" y="2406"/>
                    <a:pt x="20428" y="2412"/>
                    <a:pt x="20427" y="2416"/>
                  </a:cubicBezTo>
                  <a:cubicBezTo>
                    <a:pt x="20427" y="2423"/>
                    <a:pt x="20426" y="2430"/>
                    <a:pt x="20426" y="2438"/>
                  </a:cubicBezTo>
                  <a:cubicBezTo>
                    <a:pt x="20427" y="2491"/>
                    <a:pt x="20446" y="2500"/>
                    <a:pt x="20550" y="2500"/>
                  </a:cubicBezTo>
                  <a:cubicBezTo>
                    <a:pt x="20658" y="2500"/>
                    <a:pt x="20675" y="2491"/>
                    <a:pt x="20675" y="2433"/>
                  </a:cubicBezTo>
                  <a:cubicBezTo>
                    <a:pt x="20675" y="2377"/>
                    <a:pt x="20656" y="2368"/>
                    <a:pt x="20556" y="2368"/>
                  </a:cubicBezTo>
                  <a:close/>
                  <a:moveTo>
                    <a:pt x="3329" y="2719"/>
                  </a:moveTo>
                  <a:cubicBezTo>
                    <a:pt x="3316" y="2709"/>
                    <a:pt x="3292" y="2723"/>
                    <a:pt x="3275" y="2750"/>
                  </a:cubicBezTo>
                  <a:cubicBezTo>
                    <a:pt x="3258" y="2777"/>
                    <a:pt x="3214" y="2800"/>
                    <a:pt x="3178" y="2801"/>
                  </a:cubicBezTo>
                  <a:cubicBezTo>
                    <a:pt x="3142" y="2802"/>
                    <a:pt x="3091" y="2824"/>
                    <a:pt x="3064" y="2851"/>
                  </a:cubicBezTo>
                  <a:cubicBezTo>
                    <a:pt x="3037" y="2878"/>
                    <a:pt x="2979" y="2900"/>
                    <a:pt x="2936" y="2900"/>
                  </a:cubicBezTo>
                  <a:cubicBezTo>
                    <a:pt x="2892" y="2900"/>
                    <a:pt x="2829" y="2927"/>
                    <a:pt x="2797" y="2960"/>
                  </a:cubicBezTo>
                  <a:cubicBezTo>
                    <a:pt x="2713" y="3044"/>
                    <a:pt x="2548" y="3106"/>
                    <a:pt x="2512" y="3066"/>
                  </a:cubicBezTo>
                  <a:cubicBezTo>
                    <a:pt x="2483" y="3034"/>
                    <a:pt x="2450" y="3054"/>
                    <a:pt x="2450" y="3105"/>
                  </a:cubicBezTo>
                  <a:cubicBezTo>
                    <a:pt x="2450" y="3120"/>
                    <a:pt x="2481" y="3133"/>
                    <a:pt x="2519" y="3132"/>
                  </a:cubicBezTo>
                  <a:cubicBezTo>
                    <a:pt x="2598" y="3131"/>
                    <a:pt x="2922" y="3022"/>
                    <a:pt x="2991" y="2972"/>
                  </a:cubicBezTo>
                  <a:cubicBezTo>
                    <a:pt x="3041" y="2937"/>
                    <a:pt x="3126" y="2891"/>
                    <a:pt x="3154" y="2886"/>
                  </a:cubicBezTo>
                  <a:cubicBezTo>
                    <a:pt x="3163" y="2885"/>
                    <a:pt x="3180" y="2872"/>
                    <a:pt x="3190" y="2858"/>
                  </a:cubicBezTo>
                  <a:cubicBezTo>
                    <a:pt x="3200" y="2844"/>
                    <a:pt x="3227" y="2833"/>
                    <a:pt x="3251" y="2833"/>
                  </a:cubicBezTo>
                  <a:cubicBezTo>
                    <a:pt x="3303" y="2833"/>
                    <a:pt x="3362" y="2747"/>
                    <a:pt x="3329" y="2719"/>
                  </a:cubicBezTo>
                  <a:close/>
                  <a:moveTo>
                    <a:pt x="1893" y="3416"/>
                  </a:moveTo>
                  <a:cubicBezTo>
                    <a:pt x="1808" y="3431"/>
                    <a:pt x="1650" y="3486"/>
                    <a:pt x="1623" y="3519"/>
                  </a:cubicBezTo>
                  <a:cubicBezTo>
                    <a:pt x="1601" y="3545"/>
                    <a:pt x="1556" y="3566"/>
                    <a:pt x="1522" y="3566"/>
                  </a:cubicBezTo>
                  <a:cubicBezTo>
                    <a:pt x="1488" y="3566"/>
                    <a:pt x="1448" y="3582"/>
                    <a:pt x="1434" y="3601"/>
                  </a:cubicBezTo>
                  <a:cubicBezTo>
                    <a:pt x="1420" y="3620"/>
                    <a:pt x="1312" y="3650"/>
                    <a:pt x="1194" y="3668"/>
                  </a:cubicBezTo>
                  <a:cubicBezTo>
                    <a:pt x="1076" y="3685"/>
                    <a:pt x="953" y="3714"/>
                    <a:pt x="921" y="3731"/>
                  </a:cubicBezTo>
                  <a:cubicBezTo>
                    <a:pt x="882" y="3752"/>
                    <a:pt x="937" y="3757"/>
                    <a:pt x="1095" y="3748"/>
                  </a:cubicBezTo>
                  <a:cubicBezTo>
                    <a:pt x="1223" y="3740"/>
                    <a:pt x="1339" y="3727"/>
                    <a:pt x="1351" y="3716"/>
                  </a:cubicBezTo>
                  <a:cubicBezTo>
                    <a:pt x="1364" y="3705"/>
                    <a:pt x="1393" y="3710"/>
                    <a:pt x="1416" y="3727"/>
                  </a:cubicBezTo>
                  <a:cubicBezTo>
                    <a:pt x="1472" y="3769"/>
                    <a:pt x="1556" y="3736"/>
                    <a:pt x="1540" y="3679"/>
                  </a:cubicBezTo>
                  <a:cubicBezTo>
                    <a:pt x="1526" y="3632"/>
                    <a:pt x="1607" y="3554"/>
                    <a:pt x="1634" y="3589"/>
                  </a:cubicBezTo>
                  <a:cubicBezTo>
                    <a:pt x="1642" y="3600"/>
                    <a:pt x="1667" y="3589"/>
                    <a:pt x="1690" y="3565"/>
                  </a:cubicBezTo>
                  <a:cubicBezTo>
                    <a:pt x="1725" y="3526"/>
                    <a:pt x="1736" y="3528"/>
                    <a:pt x="1769" y="3584"/>
                  </a:cubicBezTo>
                  <a:cubicBezTo>
                    <a:pt x="1802" y="3641"/>
                    <a:pt x="1805" y="3642"/>
                    <a:pt x="1791" y="3589"/>
                  </a:cubicBezTo>
                  <a:cubicBezTo>
                    <a:pt x="1779" y="3543"/>
                    <a:pt x="1797" y="3518"/>
                    <a:pt x="1866" y="3479"/>
                  </a:cubicBezTo>
                  <a:cubicBezTo>
                    <a:pt x="1915" y="3452"/>
                    <a:pt x="1951" y="3424"/>
                    <a:pt x="1946" y="3417"/>
                  </a:cubicBezTo>
                  <a:cubicBezTo>
                    <a:pt x="1941" y="3411"/>
                    <a:pt x="1921" y="3412"/>
                    <a:pt x="1893" y="3416"/>
                  </a:cubicBezTo>
                  <a:close/>
                  <a:moveTo>
                    <a:pt x="225" y="3872"/>
                  </a:moveTo>
                  <a:cubicBezTo>
                    <a:pt x="190" y="3871"/>
                    <a:pt x="140" y="3884"/>
                    <a:pt x="112" y="3900"/>
                  </a:cubicBezTo>
                  <a:cubicBezTo>
                    <a:pt x="62" y="3929"/>
                    <a:pt x="62" y="3929"/>
                    <a:pt x="112" y="3928"/>
                  </a:cubicBezTo>
                  <a:cubicBezTo>
                    <a:pt x="140" y="3927"/>
                    <a:pt x="190" y="3915"/>
                    <a:pt x="225" y="3900"/>
                  </a:cubicBezTo>
                  <a:lnTo>
                    <a:pt x="287" y="3873"/>
                  </a:lnTo>
                  <a:lnTo>
                    <a:pt x="225" y="3872"/>
                  </a:lnTo>
                  <a:close/>
                  <a:moveTo>
                    <a:pt x="17382" y="4942"/>
                  </a:moveTo>
                  <a:cubicBezTo>
                    <a:pt x="17376" y="4947"/>
                    <a:pt x="17369" y="4953"/>
                    <a:pt x="17363" y="4966"/>
                  </a:cubicBezTo>
                  <a:cubicBezTo>
                    <a:pt x="17354" y="4985"/>
                    <a:pt x="17359" y="5000"/>
                    <a:pt x="17373" y="5000"/>
                  </a:cubicBezTo>
                  <a:cubicBezTo>
                    <a:pt x="17385" y="5000"/>
                    <a:pt x="17393" y="4990"/>
                    <a:pt x="17397" y="4977"/>
                  </a:cubicBezTo>
                  <a:cubicBezTo>
                    <a:pt x="17395" y="4965"/>
                    <a:pt x="17390" y="4952"/>
                    <a:pt x="17382" y="4942"/>
                  </a:cubicBezTo>
                  <a:close/>
                  <a:moveTo>
                    <a:pt x="18084" y="9497"/>
                  </a:moveTo>
                  <a:cubicBezTo>
                    <a:pt x="18082" y="9504"/>
                    <a:pt x="18080" y="9522"/>
                    <a:pt x="18080" y="9550"/>
                  </a:cubicBezTo>
                  <a:cubicBezTo>
                    <a:pt x="18080" y="9605"/>
                    <a:pt x="18085" y="9632"/>
                    <a:pt x="18092" y="9609"/>
                  </a:cubicBezTo>
                  <a:cubicBezTo>
                    <a:pt x="18098" y="9587"/>
                    <a:pt x="18099" y="9542"/>
                    <a:pt x="18092" y="9510"/>
                  </a:cubicBezTo>
                  <a:cubicBezTo>
                    <a:pt x="18089" y="9493"/>
                    <a:pt x="18086" y="9489"/>
                    <a:pt x="18084" y="9497"/>
                  </a:cubicBezTo>
                  <a:close/>
                  <a:moveTo>
                    <a:pt x="3238" y="9631"/>
                  </a:moveTo>
                  <a:cubicBezTo>
                    <a:pt x="3273" y="9631"/>
                    <a:pt x="3309" y="9652"/>
                    <a:pt x="3318" y="9698"/>
                  </a:cubicBezTo>
                  <a:cubicBezTo>
                    <a:pt x="3326" y="9741"/>
                    <a:pt x="3356" y="9766"/>
                    <a:pt x="3409" y="9773"/>
                  </a:cubicBezTo>
                  <a:cubicBezTo>
                    <a:pt x="3459" y="9779"/>
                    <a:pt x="3487" y="9801"/>
                    <a:pt x="3487" y="9833"/>
                  </a:cubicBezTo>
                  <a:cubicBezTo>
                    <a:pt x="3487" y="9871"/>
                    <a:pt x="3450" y="9886"/>
                    <a:pt x="3332" y="9894"/>
                  </a:cubicBezTo>
                  <a:cubicBezTo>
                    <a:pt x="3197" y="9902"/>
                    <a:pt x="3175" y="9912"/>
                    <a:pt x="3175" y="9967"/>
                  </a:cubicBezTo>
                  <a:cubicBezTo>
                    <a:pt x="3175" y="10024"/>
                    <a:pt x="3198" y="10032"/>
                    <a:pt x="3406" y="10041"/>
                  </a:cubicBezTo>
                  <a:lnTo>
                    <a:pt x="3637" y="10050"/>
                  </a:lnTo>
                  <a:lnTo>
                    <a:pt x="3646" y="10158"/>
                  </a:lnTo>
                  <a:lnTo>
                    <a:pt x="3653" y="10266"/>
                  </a:lnTo>
                  <a:lnTo>
                    <a:pt x="4025" y="10266"/>
                  </a:lnTo>
                  <a:lnTo>
                    <a:pt x="4397" y="10266"/>
                  </a:lnTo>
                  <a:lnTo>
                    <a:pt x="4405" y="10176"/>
                  </a:lnTo>
                  <a:cubicBezTo>
                    <a:pt x="4411" y="10104"/>
                    <a:pt x="4429" y="10081"/>
                    <a:pt x="4493" y="10064"/>
                  </a:cubicBezTo>
                  <a:cubicBezTo>
                    <a:pt x="4537" y="10052"/>
                    <a:pt x="4579" y="10051"/>
                    <a:pt x="4587" y="10060"/>
                  </a:cubicBezTo>
                  <a:cubicBezTo>
                    <a:pt x="4594" y="10070"/>
                    <a:pt x="4600" y="10164"/>
                    <a:pt x="4600" y="10270"/>
                  </a:cubicBezTo>
                  <a:cubicBezTo>
                    <a:pt x="4600" y="10455"/>
                    <a:pt x="4603" y="10463"/>
                    <a:pt x="4669" y="10473"/>
                  </a:cubicBezTo>
                  <a:cubicBezTo>
                    <a:pt x="4722" y="10481"/>
                    <a:pt x="4739" y="10503"/>
                    <a:pt x="4746" y="10573"/>
                  </a:cubicBezTo>
                  <a:cubicBezTo>
                    <a:pt x="4752" y="10642"/>
                    <a:pt x="4768" y="10665"/>
                    <a:pt x="4820" y="10673"/>
                  </a:cubicBezTo>
                  <a:cubicBezTo>
                    <a:pt x="4884" y="10683"/>
                    <a:pt x="4888" y="10694"/>
                    <a:pt x="4896" y="10883"/>
                  </a:cubicBezTo>
                  <a:cubicBezTo>
                    <a:pt x="4901" y="11014"/>
                    <a:pt x="4915" y="11091"/>
                    <a:pt x="4939" y="11109"/>
                  </a:cubicBezTo>
                  <a:cubicBezTo>
                    <a:pt x="4980" y="11140"/>
                    <a:pt x="4988" y="11286"/>
                    <a:pt x="4949" y="11317"/>
                  </a:cubicBezTo>
                  <a:cubicBezTo>
                    <a:pt x="4914" y="11346"/>
                    <a:pt x="4640" y="11349"/>
                    <a:pt x="4606" y="11321"/>
                  </a:cubicBezTo>
                  <a:cubicBezTo>
                    <a:pt x="4591" y="11309"/>
                    <a:pt x="4571" y="11315"/>
                    <a:pt x="4562" y="11335"/>
                  </a:cubicBezTo>
                  <a:cubicBezTo>
                    <a:pt x="4552" y="11355"/>
                    <a:pt x="4528" y="11363"/>
                    <a:pt x="4508" y="11352"/>
                  </a:cubicBezTo>
                  <a:cubicBezTo>
                    <a:pt x="4443" y="11319"/>
                    <a:pt x="4275" y="11371"/>
                    <a:pt x="4275" y="11425"/>
                  </a:cubicBezTo>
                  <a:cubicBezTo>
                    <a:pt x="4275" y="11452"/>
                    <a:pt x="4250" y="11508"/>
                    <a:pt x="4219" y="11551"/>
                  </a:cubicBezTo>
                  <a:cubicBezTo>
                    <a:pt x="4167" y="11622"/>
                    <a:pt x="4159" y="11625"/>
                    <a:pt x="4119" y="11576"/>
                  </a:cubicBezTo>
                  <a:cubicBezTo>
                    <a:pt x="4094" y="11547"/>
                    <a:pt x="4075" y="11488"/>
                    <a:pt x="4075" y="11445"/>
                  </a:cubicBezTo>
                  <a:cubicBezTo>
                    <a:pt x="4075" y="11383"/>
                    <a:pt x="4061" y="11366"/>
                    <a:pt x="4006" y="11363"/>
                  </a:cubicBezTo>
                  <a:cubicBezTo>
                    <a:pt x="3859" y="11354"/>
                    <a:pt x="3863" y="11361"/>
                    <a:pt x="3856" y="11145"/>
                  </a:cubicBezTo>
                  <a:cubicBezTo>
                    <a:pt x="3851" y="11016"/>
                    <a:pt x="3834" y="10924"/>
                    <a:pt x="3812" y="10899"/>
                  </a:cubicBezTo>
                  <a:cubicBezTo>
                    <a:pt x="3792" y="10877"/>
                    <a:pt x="3775" y="10830"/>
                    <a:pt x="3775" y="10796"/>
                  </a:cubicBezTo>
                  <a:cubicBezTo>
                    <a:pt x="3775" y="10742"/>
                    <a:pt x="3755" y="10734"/>
                    <a:pt x="3639" y="10734"/>
                  </a:cubicBezTo>
                  <a:cubicBezTo>
                    <a:pt x="3518" y="10734"/>
                    <a:pt x="3503" y="10741"/>
                    <a:pt x="3496" y="10809"/>
                  </a:cubicBezTo>
                  <a:cubicBezTo>
                    <a:pt x="3489" y="10874"/>
                    <a:pt x="3471" y="10885"/>
                    <a:pt x="3362" y="10892"/>
                  </a:cubicBezTo>
                  <a:cubicBezTo>
                    <a:pt x="3083" y="10910"/>
                    <a:pt x="3025" y="10931"/>
                    <a:pt x="3025" y="11015"/>
                  </a:cubicBezTo>
                  <a:cubicBezTo>
                    <a:pt x="3025" y="11058"/>
                    <a:pt x="3042" y="11102"/>
                    <a:pt x="3063" y="11112"/>
                  </a:cubicBezTo>
                  <a:cubicBezTo>
                    <a:pt x="3116" y="11140"/>
                    <a:pt x="3116" y="11527"/>
                    <a:pt x="3063" y="11554"/>
                  </a:cubicBezTo>
                  <a:cubicBezTo>
                    <a:pt x="3014" y="11579"/>
                    <a:pt x="3014" y="11721"/>
                    <a:pt x="3063" y="11746"/>
                  </a:cubicBezTo>
                  <a:cubicBezTo>
                    <a:pt x="3111" y="11771"/>
                    <a:pt x="3111" y="11929"/>
                    <a:pt x="3063" y="11954"/>
                  </a:cubicBezTo>
                  <a:cubicBezTo>
                    <a:pt x="3042" y="11965"/>
                    <a:pt x="3025" y="12008"/>
                    <a:pt x="3025" y="12051"/>
                  </a:cubicBezTo>
                  <a:cubicBezTo>
                    <a:pt x="3025" y="12114"/>
                    <a:pt x="3040" y="12131"/>
                    <a:pt x="3106" y="12140"/>
                  </a:cubicBezTo>
                  <a:cubicBezTo>
                    <a:pt x="3173" y="12148"/>
                    <a:pt x="3189" y="12165"/>
                    <a:pt x="3196" y="12239"/>
                  </a:cubicBezTo>
                  <a:cubicBezTo>
                    <a:pt x="3201" y="12302"/>
                    <a:pt x="3188" y="12339"/>
                    <a:pt x="3152" y="12364"/>
                  </a:cubicBezTo>
                  <a:cubicBezTo>
                    <a:pt x="3108" y="12396"/>
                    <a:pt x="3101" y="12439"/>
                    <a:pt x="3095" y="12708"/>
                  </a:cubicBezTo>
                  <a:cubicBezTo>
                    <a:pt x="3088" y="12991"/>
                    <a:pt x="3083" y="13016"/>
                    <a:pt x="3037" y="13016"/>
                  </a:cubicBezTo>
                  <a:cubicBezTo>
                    <a:pt x="2999" y="13016"/>
                    <a:pt x="2986" y="12991"/>
                    <a:pt x="2980" y="12908"/>
                  </a:cubicBezTo>
                  <a:cubicBezTo>
                    <a:pt x="2974" y="12827"/>
                    <a:pt x="2960" y="12800"/>
                    <a:pt x="2924" y="12800"/>
                  </a:cubicBezTo>
                  <a:cubicBezTo>
                    <a:pt x="2887" y="12800"/>
                    <a:pt x="2875" y="12823"/>
                    <a:pt x="2875" y="12895"/>
                  </a:cubicBezTo>
                  <a:cubicBezTo>
                    <a:pt x="2875" y="12947"/>
                    <a:pt x="2868" y="12998"/>
                    <a:pt x="2859" y="13010"/>
                  </a:cubicBezTo>
                  <a:cubicBezTo>
                    <a:pt x="2830" y="13048"/>
                    <a:pt x="2775" y="12962"/>
                    <a:pt x="2775" y="12879"/>
                  </a:cubicBezTo>
                  <a:cubicBezTo>
                    <a:pt x="2775" y="12809"/>
                    <a:pt x="2765" y="12801"/>
                    <a:pt x="2679" y="12805"/>
                  </a:cubicBezTo>
                  <a:cubicBezTo>
                    <a:pt x="2581" y="12810"/>
                    <a:pt x="2516" y="12781"/>
                    <a:pt x="2535" y="12740"/>
                  </a:cubicBezTo>
                  <a:cubicBezTo>
                    <a:pt x="2541" y="12727"/>
                    <a:pt x="2510" y="12717"/>
                    <a:pt x="2467" y="12717"/>
                  </a:cubicBezTo>
                  <a:cubicBezTo>
                    <a:pt x="2413" y="12717"/>
                    <a:pt x="2387" y="12700"/>
                    <a:pt x="2387" y="12667"/>
                  </a:cubicBezTo>
                  <a:cubicBezTo>
                    <a:pt x="2387" y="12628"/>
                    <a:pt x="2430" y="12612"/>
                    <a:pt x="2568" y="12598"/>
                  </a:cubicBezTo>
                  <a:cubicBezTo>
                    <a:pt x="2668" y="12587"/>
                    <a:pt x="2752" y="12572"/>
                    <a:pt x="2756" y="12564"/>
                  </a:cubicBezTo>
                  <a:cubicBezTo>
                    <a:pt x="2802" y="12465"/>
                    <a:pt x="2819" y="12403"/>
                    <a:pt x="2806" y="12386"/>
                  </a:cubicBezTo>
                  <a:cubicBezTo>
                    <a:pt x="2797" y="12374"/>
                    <a:pt x="2789" y="12324"/>
                    <a:pt x="2788" y="12274"/>
                  </a:cubicBezTo>
                  <a:cubicBezTo>
                    <a:pt x="2787" y="12197"/>
                    <a:pt x="2776" y="12182"/>
                    <a:pt x="2706" y="12175"/>
                  </a:cubicBezTo>
                  <a:cubicBezTo>
                    <a:pt x="2592" y="12162"/>
                    <a:pt x="2573" y="12162"/>
                    <a:pt x="2477" y="12169"/>
                  </a:cubicBezTo>
                  <a:cubicBezTo>
                    <a:pt x="2387" y="12177"/>
                    <a:pt x="2313" y="12091"/>
                    <a:pt x="2337" y="12007"/>
                  </a:cubicBezTo>
                  <a:cubicBezTo>
                    <a:pt x="2344" y="11983"/>
                    <a:pt x="2339" y="11972"/>
                    <a:pt x="2327" y="11982"/>
                  </a:cubicBezTo>
                  <a:cubicBezTo>
                    <a:pt x="2314" y="11993"/>
                    <a:pt x="2297" y="11988"/>
                    <a:pt x="2290" y="11972"/>
                  </a:cubicBezTo>
                  <a:cubicBezTo>
                    <a:pt x="2282" y="11956"/>
                    <a:pt x="2248" y="11950"/>
                    <a:pt x="2213" y="11958"/>
                  </a:cubicBezTo>
                  <a:cubicBezTo>
                    <a:pt x="2166" y="11970"/>
                    <a:pt x="2150" y="11996"/>
                    <a:pt x="2150" y="12055"/>
                  </a:cubicBezTo>
                  <a:cubicBezTo>
                    <a:pt x="2150" y="12103"/>
                    <a:pt x="2132" y="12143"/>
                    <a:pt x="2107" y="12153"/>
                  </a:cubicBezTo>
                  <a:cubicBezTo>
                    <a:pt x="2083" y="12163"/>
                    <a:pt x="2044" y="12185"/>
                    <a:pt x="2021" y="12201"/>
                  </a:cubicBezTo>
                  <a:cubicBezTo>
                    <a:pt x="1993" y="12221"/>
                    <a:pt x="1970" y="12214"/>
                    <a:pt x="1951" y="12184"/>
                  </a:cubicBezTo>
                  <a:cubicBezTo>
                    <a:pt x="1931" y="12151"/>
                    <a:pt x="1902" y="12147"/>
                    <a:pt x="1850" y="12167"/>
                  </a:cubicBezTo>
                  <a:cubicBezTo>
                    <a:pt x="1779" y="12194"/>
                    <a:pt x="1704" y="12140"/>
                    <a:pt x="1741" y="12089"/>
                  </a:cubicBezTo>
                  <a:cubicBezTo>
                    <a:pt x="1750" y="12078"/>
                    <a:pt x="1744" y="12046"/>
                    <a:pt x="1726" y="12018"/>
                  </a:cubicBezTo>
                  <a:cubicBezTo>
                    <a:pt x="1704" y="11982"/>
                    <a:pt x="1647" y="11967"/>
                    <a:pt x="1535" y="11967"/>
                  </a:cubicBezTo>
                  <a:lnTo>
                    <a:pt x="1375" y="11967"/>
                  </a:lnTo>
                  <a:lnTo>
                    <a:pt x="1375" y="12067"/>
                  </a:lnTo>
                  <a:cubicBezTo>
                    <a:pt x="1375" y="12126"/>
                    <a:pt x="1359" y="12176"/>
                    <a:pt x="1337" y="12187"/>
                  </a:cubicBezTo>
                  <a:cubicBezTo>
                    <a:pt x="1289" y="12212"/>
                    <a:pt x="1289" y="12321"/>
                    <a:pt x="1337" y="12346"/>
                  </a:cubicBezTo>
                  <a:cubicBezTo>
                    <a:pt x="1358" y="12356"/>
                    <a:pt x="1375" y="12402"/>
                    <a:pt x="1375" y="12449"/>
                  </a:cubicBezTo>
                  <a:cubicBezTo>
                    <a:pt x="1375" y="12555"/>
                    <a:pt x="1457" y="12667"/>
                    <a:pt x="1535" y="12667"/>
                  </a:cubicBezTo>
                  <a:cubicBezTo>
                    <a:pt x="1567" y="12667"/>
                    <a:pt x="1607" y="12687"/>
                    <a:pt x="1623" y="12713"/>
                  </a:cubicBezTo>
                  <a:cubicBezTo>
                    <a:pt x="1670" y="12789"/>
                    <a:pt x="1594" y="12824"/>
                    <a:pt x="1431" y="12799"/>
                  </a:cubicBezTo>
                  <a:cubicBezTo>
                    <a:pt x="1352" y="12788"/>
                    <a:pt x="1178" y="12784"/>
                    <a:pt x="1043" y="12792"/>
                  </a:cubicBezTo>
                  <a:cubicBezTo>
                    <a:pt x="765" y="12808"/>
                    <a:pt x="690" y="12773"/>
                    <a:pt x="765" y="12661"/>
                  </a:cubicBezTo>
                  <a:cubicBezTo>
                    <a:pt x="805" y="12603"/>
                    <a:pt x="804" y="12600"/>
                    <a:pt x="758" y="12600"/>
                  </a:cubicBezTo>
                  <a:cubicBezTo>
                    <a:pt x="731" y="12600"/>
                    <a:pt x="697" y="12617"/>
                    <a:pt x="680" y="12638"/>
                  </a:cubicBezTo>
                  <a:cubicBezTo>
                    <a:pt x="658" y="12668"/>
                    <a:pt x="648" y="12665"/>
                    <a:pt x="636" y="12624"/>
                  </a:cubicBezTo>
                  <a:cubicBezTo>
                    <a:pt x="625" y="12585"/>
                    <a:pt x="607" y="12578"/>
                    <a:pt x="568" y="12597"/>
                  </a:cubicBezTo>
                  <a:cubicBezTo>
                    <a:pt x="520" y="12620"/>
                    <a:pt x="513" y="12652"/>
                    <a:pt x="507" y="12913"/>
                  </a:cubicBezTo>
                  <a:cubicBezTo>
                    <a:pt x="503" y="13084"/>
                    <a:pt x="511" y="13233"/>
                    <a:pt x="528" y="13274"/>
                  </a:cubicBezTo>
                  <a:cubicBezTo>
                    <a:pt x="551" y="13332"/>
                    <a:pt x="548" y="13353"/>
                    <a:pt x="509" y="13391"/>
                  </a:cubicBezTo>
                  <a:cubicBezTo>
                    <a:pt x="484" y="13416"/>
                    <a:pt x="444" y="13429"/>
                    <a:pt x="422" y="13421"/>
                  </a:cubicBezTo>
                  <a:cubicBezTo>
                    <a:pt x="399" y="13414"/>
                    <a:pt x="366" y="13419"/>
                    <a:pt x="349" y="13433"/>
                  </a:cubicBezTo>
                  <a:cubicBezTo>
                    <a:pt x="332" y="13448"/>
                    <a:pt x="288" y="13448"/>
                    <a:pt x="250" y="13433"/>
                  </a:cubicBezTo>
                  <a:cubicBezTo>
                    <a:pt x="155" y="13397"/>
                    <a:pt x="133" y="13426"/>
                    <a:pt x="113" y="13621"/>
                  </a:cubicBezTo>
                  <a:cubicBezTo>
                    <a:pt x="97" y="13775"/>
                    <a:pt x="102" y="13793"/>
                    <a:pt x="149" y="13810"/>
                  </a:cubicBezTo>
                  <a:cubicBezTo>
                    <a:pt x="185" y="13822"/>
                    <a:pt x="200" y="13854"/>
                    <a:pt x="200" y="13916"/>
                  </a:cubicBezTo>
                  <a:cubicBezTo>
                    <a:pt x="200" y="13989"/>
                    <a:pt x="209" y="14001"/>
                    <a:pt x="248" y="13984"/>
                  </a:cubicBezTo>
                  <a:cubicBezTo>
                    <a:pt x="302" y="13961"/>
                    <a:pt x="350" y="14046"/>
                    <a:pt x="350" y="14165"/>
                  </a:cubicBezTo>
                  <a:cubicBezTo>
                    <a:pt x="350" y="14216"/>
                    <a:pt x="366" y="14233"/>
                    <a:pt x="412" y="14233"/>
                  </a:cubicBezTo>
                  <a:cubicBezTo>
                    <a:pt x="462" y="14233"/>
                    <a:pt x="475" y="14217"/>
                    <a:pt x="475" y="14154"/>
                  </a:cubicBezTo>
                  <a:cubicBezTo>
                    <a:pt x="475" y="14037"/>
                    <a:pt x="521" y="14008"/>
                    <a:pt x="675" y="14030"/>
                  </a:cubicBezTo>
                  <a:cubicBezTo>
                    <a:pt x="802" y="14048"/>
                    <a:pt x="813" y="14057"/>
                    <a:pt x="820" y="14142"/>
                  </a:cubicBezTo>
                  <a:cubicBezTo>
                    <a:pt x="826" y="14214"/>
                    <a:pt x="841" y="14233"/>
                    <a:pt x="889" y="14233"/>
                  </a:cubicBezTo>
                  <a:cubicBezTo>
                    <a:pt x="937" y="14233"/>
                    <a:pt x="950" y="14216"/>
                    <a:pt x="950" y="14154"/>
                  </a:cubicBezTo>
                  <a:cubicBezTo>
                    <a:pt x="950" y="14040"/>
                    <a:pt x="1004" y="13992"/>
                    <a:pt x="1085" y="14033"/>
                  </a:cubicBezTo>
                  <a:cubicBezTo>
                    <a:pt x="1130" y="14056"/>
                    <a:pt x="1150" y="14090"/>
                    <a:pt x="1150" y="14145"/>
                  </a:cubicBezTo>
                  <a:lnTo>
                    <a:pt x="1150" y="14225"/>
                  </a:lnTo>
                  <a:lnTo>
                    <a:pt x="1598" y="14227"/>
                  </a:lnTo>
                  <a:cubicBezTo>
                    <a:pt x="1968" y="14229"/>
                    <a:pt x="2048" y="14222"/>
                    <a:pt x="2059" y="14182"/>
                  </a:cubicBezTo>
                  <a:cubicBezTo>
                    <a:pt x="2067" y="14155"/>
                    <a:pt x="2097" y="14133"/>
                    <a:pt x="2124" y="14133"/>
                  </a:cubicBezTo>
                  <a:cubicBezTo>
                    <a:pt x="2152" y="14133"/>
                    <a:pt x="2197" y="14104"/>
                    <a:pt x="2224" y="14067"/>
                  </a:cubicBezTo>
                  <a:cubicBezTo>
                    <a:pt x="2290" y="13979"/>
                    <a:pt x="2384" y="14021"/>
                    <a:pt x="2395" y="14145"/>
                  </a:cubicBezTo>
                  <a:cubicBezTo>
                    <a:pt x="2403" y="14228"/>
                    <a:pt x="2411" y="14233"/>
                    <a:pt x="2537" y="14233"/>
                  </a:cubicBezTo>
                  <a:cubicBezTo>
                    <a:pt x="2665" y="14233"/>
                    <a:pt x="2672" y="14229"/>
                    <a:pt x="2680" y="14142"/>
                  </a:cubicBezTo>
                  <a:cubicBezTo>
                    <a:pt x="2686" y="14070"/>
                    <a:pt x="2702" y="14048"/>
                    <a:pt x="2756" y="14039"/>
                  </a:cubicBezTo>
                  <a:cubicBezTo>
                    <a:pt x="2810" y="14031"/>
                    <a:pt x="2825" y="14012"/>
                    <a:pt x="2825" y="13950"/>
                  </a:cubicBezTo>
                  <a:cubicBezTo>
                    <a:pt x="2825" y="13907"/>
                    <a:pt x="2814" y="13861"/>
                    <a:pt x="2800" y="13850"/>
                  </a:cubicBezTo>
                  <a:cubicBezTo>
                    <a:pt x="2768" y="13824"/>
                    <a:pt x="2767" y="13458"/>
                    <a:pt x="2798" y="13415"/>
                  </a:cubicBezTo>
                  <a:cubicBezTo>
                    <a:pt x="2810" y="13397"/>
                    <a:pt x="2825" y="13346"/>
                    <a:pt x="2829" y="13300"/>
                  </a:cubicBezTo>
                  <a:cubicBezTo>
                    <a:pt x="2837" y="13223"/>
                    <a:pt x="2848" y="13216"/>
                    <a:pt x="2963" y="13216"/>
                  </a:cubicBezTo>
                  <a:cubicBezTo>
                    <a:pt x="3080" y="13216"/>
                    <a:pt x="3088" y="13222"/>
                    <a:pt x="3095" y="13308"/>
                  </a:cubicBezTo>
                  <a:cubicBezTo>
                    <a:pt x="3101" y="13368"/>
                    <a:pt x="3090" y="13408"/>
                    <a:pt x="3064" y="13421"/>
                  </a:cubicBezTo>
                  <a:cubicBezTo>
                    <a:pt x="3014" y="13446"/>
                    <a:pt x="3013" y="13587"/>
                    <a:pt x="3063" y="13612"/>
                  </a:cubicBezTo>
                  <a:cubicBezTo>
                    <a:pt x="3113" y="13638"/>
                    <a:pt x="3113" y="13828"/>
                    <a:pt x="3063" y="13854"/>
                  </a:cubicBezTo>
                  <a:cubicBezTo>
                    <a:pt x="3014" y="13879"/>
                    <a:pt x="3014" y="14021"/>
                    <a:pt x="3063" y="14046"/>
                  </a:cubicBezTo>
                  <a:cubicBezTo>
                    <a:pt x="3111" y="14071"/>
                    <a:pt x="3111" y="14229"/>
                    <a:pt x="3063" y="14254"/>
                  </a:cubicBezTo>
                  <a:cubicBezTo>
                    <a:pt x="3032" y="14270"/>
                    <a:pt x="3025" y="14359"/>
                    <a:pt x="3025" y="14770"/>
                  </a:cubicBezTo>
                  <a:lnTo>
                    <a:pt x="3025" y="15267"/>
                  </a:lnTo>
                  <a:lnTo>
                    <a:pt x="3301" y="15267"/>
                  </a:lnTo>
                  <a:cubicBezTo>
                    <a:pt x="3511" y="15267"/>
                    <a:pt x="3591" y="15253"/>
                    <a:pt x="3637" y="15213"/>
                  </a:cubicBezTo>
                  <a:cubicBezTo>
                    <a:pt x="3697" y="15161"/>
                    <a:pt x="3765" y="15176"/>
                    <a:pt x="3737" y="15235"/>
                  </a:cubicBezTo>
                  <a:cubicBezTo>
                    <a:pt x="3729" y="15252"/>
                    <a:pt x="3733" y="15267"/>
                    <a:pt x="3747" y="15267"/>
                  </a:cubicBezTo>
                  <a:cubicBezTo>
                    <a:pt x="3761" y="15267"/>
                    <a:pt x="3775" y="15218"/>
                    <a:pt x="3780" y="15159"/>
                  </a:cubicBezTo>
                  <a:cubicBezTo>
                    <a:pt x="3786" y="15069"/>
                    <a:pt x="3800" y="15047"/>
                    <a:pt x="3863" y="15029"/>
                  </a:cubicBezTo>
                  <a:cubicBezTo>
                    <a:pt x="3937" y="15008"/>
                    <a:pt x="3937" y="15008"/>
                    <a:pt x="3870" y="15004"/>
                  </a:cubicBezTo>
                  <a:cubicBezTo>
                    <a:pt x="3797" y="14999"/>
                    <a:pt x="3752" y="14941"/>
                    <a:pt x="3805" y="14919"/>
                  </a:cubicBezTo>
                  <a:cubicBezTo>
                    <a:pt x="3823" y="14911"/>
                    <a:pt x="3879" y="14896"/>
                    <a:pt x="3928" y="14885"/>
                  </a:cubicBezTo>
                  <a:cubicBezTo>
                    <a:pt x="4015" y="14866"/>
                    <a:pt x="4019" y="14858"/>
                    <a:pt x="4034" y="14705"/>
                  </a:cubicBezTo>
                  <a:cubicBezTo>
                    <a:pt x="4056" y="14491"/>
                    <a:pt x="4032" y="14348"/>
                    <a:pt x="3967" y="14304"/>
                  </a:cubicBezTo>
                  <a:cubicBezTo>
                    <a:pt x="3885" y="14249"/>
                    <a:pt x="3769" y="14232"/>
                    <a:pt x="3735" y="14270"/>
                  </a:cubicBezTo>
                  <a:cubicBezTo>
                    <a:pt x="3714" y="14294"/>
                    <a:pt x="3698" y="14291"/>
                    <a:pt x="3683" y="14261"/>
                  </a:cubicBezTo>
                  <a:cubicBezTo>
                    <a:pt x="3671" y="14235"/>
                    <a:pt x="3658" y="14352"/>
                    <a:pt x="3650" y="14550"/>
                  </a:cubicBezTo>
                  <a:lnTo>
                    <a:pt x="3637" y="14883"/>
                  </a:lnTo>
                  <a:lnTo>
                    <a:pt x="3462" y="14883"/>
                  </a:lnTo>
                  <a:lnTo>
                    <a:pt x="3288" y="14883"/>
                  </a:lnTo>
                  <a:lnTo>
                    <a:pt x="3284" y="14166"/>
                  </a:lnTo>
                  <a:cubicBezTo>
                    <a:pt x="3282" y="13772"/>
                    <a:pt x="3280" y="13420"/>
                    <a:pt x="3280" y="13383"/>
                  </a:cubicBezTo>
                  <a:cubicBezTo>
                    <a:pt x="3279" y="13347"/>
                    <a:pt x="3281" y="12911"/>
                    <a:pt x="3283" y="12416"/>
                  </a:cubicBezTo>
                  <a:lnTo>
                    <a:pt x="3288" y="11517"/>
                  </a:lnTo>
                  <a:lnTo>
                    <a:pt x="3367" y="11506"/>
                  </a:lnTo>
                  <a:cubicBezTo>
                    <a:pt x="3433" y="11498"/>
                    <a:pt x="3448" y="11480"/>
                    <a:pt x="3455" y="11406"/>
                  </a:cubicBezTo>
                  <a:cubicBezTo>
                    <a:pt x="3462" y="11326"/>
                    <a:pt x="3472" y="11317"/>
                    <a:pt x="3561" y="11317"/>
                  </a:cubicBezTo>
                  <a:lnTo>
                    <a:pt x="3660" y="11317"/>
                  </a:lnTo>
                  <a:lnTo>
                    <a:pt x="3655" y="11688"/>
                  </a:lnTo>
                  <a:lnTo>
                    <a:pt x="3648" y="12058"/>
                  </a:lnTo>
                  <a:lnTo>
                    <a:pt x="3852" y="12098"/>
                  </a:lnTo>
                  <a:cubicBezTo>
                    <a:pt x="3964" y="12120"/>
                    <a:pt x="4060" y="12133"/>
                    <a:pt x="4064" y="12126"/>
                  </a:cubicBezTo>
                  <a:cubicBezTo>
                    <a:pt x="4069" y="12120"/>
                    <a:pt x="4077" y="12055"/>
                    <a:pt x="4083" y="11982"/>
                  </a:cubicBezTo>
                  <a:cubicBezTo>
                    <a:pt x="4092" y="11862"/>
                    <a:pt x="4099" y="11849"/>
                    <a:pt x="4171" y="11839"/>
                  </a:cubicBezTo>
                  <a:cubicBezTo>
                    <a:pt x="4225" y="11832"/>
                    <a:pt x="4255" y="11845"/>
                    <a:pt x="4265" y="11881"/>
                  </a:cubicBezTo>
                  <a:cubicBezTo>
                    <a:pt x="4277" y="11922"/>
                    <a:pt x="4323" y="11934"/>
                    <a:pt x="4490" y="11934"/>
                  </a:cubicBezTo>
                  <a:cubicBezTo>
                    <a:pt x="4694" y="11934"/>
                    <a:pt x="4700" y="11931"/>
                    <a:pt x="4700" y="11855"/>
                  </a:cubicBezTo>
                  <a:cubicBezTo>
                    <a:pt x="4700" y="11740"/>
                    <a:pt x="4782" y="11651"/>
                    <a:pt x="4846" y="11697"/>
                  </a:cubicBezTo>
                  <a:cubicBezTo>
                    <a:pt x="4874" y="11717"/>
                    <a:pt x="4926" y="11734"/>
                    <a:pt x="4961" y="11734"/>
                  </a:cubicBezTo>
                  <a:cubicBezTo>
                    <a:pt x="5012" y="11734"/>
                    <a:pt x="5025" y="11717"/>
                    <a:pt x="5025" y="11655"/>
                  </a:cubicBezTo>
                  <a:cubicBezTo>
                    <a:pt x="5025" y="11531"/>
                    <a:pt x="5087" y="11479"/>
                    <a:pt x="5167" y="11536"/>
                  </a:cubicBezTo>
                  <a:cubicBezTo>
                    <a:pt x="5204" y="11562"/>
                    <a:pt x="5238" y="11608"/>
                    <a:pt x="5244" y="11639"/>
                  </a:cubicBezTo>
                  <a:cubicBezTo>
                    <a:pt x="5250" y="11670"/>
                    <a:pt x="5285" y="11710"/>
                    <a:pt x="5321" y="11727"/>
                  </a:cubicBezTo>
                  <a:cubicBezTo>
                    <a:pt x="5386" y="11757"/>
                    <a:pt x="5387" y="11764"/>
                    <a:pt x="5375" y="11971"/>
                  </a:cubicBezTo>
                  <a:cubicBezTo>
                    <a:pt x="5363" y="12174"/>
                    <a:pt x="5359" y="12183"/>
                    <a:pt x="5294" y="12193"/>
                  </a:cubicBezTo>
                  <a:cubicBezTo>
                    <a:pt x="5240" y="12202"/>
                    <a:pt x="5225" y="12221"/>
                    <a:pt x="5225" y="12286"/>
                  </a:cubicBezTo>
                  <a:cubicBezTo>
                    <a:pt x="5225" y="12331"/>
                    <a:pt x="5211" y="12375"/>
                    <a:pt x="5194" y="12383"/>
                  </a:cubicBezTo>
                  <a:cubicBezTo>
                    <a:pt x="5126" y="12415"/>
                    <a:pt x="4961" y="12424"/>
                    <a:pt x="4910" y="12398"/>
                  </a:cubicBezTo>
                  <a:cubicBezTo>
                    <a:pt x="4880" y="12382"/>
                    <a:pt x="4823" y="12383"/>
                    <a:pt x="4784" y="12397"/>
                  </a:cubicBezTo>
                  <a:cubicBezTo>
                    <a:pt x="4745" y="12411"/>
                    <a:pt x="4675" y="12411"/>
                    <a:pt x="4628" y="12397"/>
                  </a:cubicBezTo>
                  <a:cubicBezTo>
                    <a:pt x="4582" y="12383"/>
                    <a:pt x="4518" y="12385"/>
                    <a:pt x="4488" y="12400"/>
                  </a:cubicBezTo>
                  <a:cubicBezTo>
                    <a:pt x="4452" y="12418"/>
                    <a:pt x="4421" y="12415"/>
                    <a:pt x="4402" y="12390"/>
                  </a:cubicBezTo>
                  <a:cubicBezTo>
                    <a:pt x="4380" y="12361"/>
                    <a:pt x="4363" y="12361"/>
                    <a:pt x="4326" y="12392"/>
                  </a:cubicBezTo>
                  <a:cubicBezTo>
                    <a:pt x="4298" y="12415"/>
                    <a:pt x="4271" y="12419"/>
                    <a:pt x="4262" y="12401"/>
                  </a:cubicBezTo>
                  <a:cubicBezTo>
                    <a:pt x="4236" y="12345"/>
                    <a:pt x="4178" y="12404"/>
                    <a:pt x="4170" y="12495"/>
                  </a:cubicBezTo>
                  <a:cubicBezTo>
                    <a:pt x="4161" y="12604"/>
                    <a:pt x="4059" y="12640"/>
                    <a:pt x="4032" y="12544"/>
                  </a:cubicBezTo>
                  <a:cubicBezTo>
                    <a:pt x="4000" y="12434"/>
                    <a:pt x="3918" y="12368"/>
                    <a:pt x="3825" y="12379"/>
                  </a:cubicBezTo>
                  <a:cubicBezTo>
                    <a:pt x="3754" y="12387"/>
                    <a:pt x="3736" y="12405"/>
                    <a:pt x="3730" y="12470"/>
                  </a:cubicBezTo>
                  <a:cubicBezTo>
                    <a:pt x="3725" y="12514"/>
                    <a:pt x="3708" y="12565"/>
                    <a:pt x="3692" y="12583"/>
                  </a:cubicBezTo>
                  <a:cubicBezTo>
                    <a:pt x="3675" y="12601"/>
                    <a:pt x="3658" y="12664"/>
                    <a:pt x="3654" y="12723"/>
                  </a:cubicBezTo>
                  <a:cubicBezTo>
                    <a:pt x="3647" y="12816"/>
                    <a:pt x="3654" y="12830"/>
                    <a:pt x="3715" y="12839"/>
                  </a:cubicBezTo>
                  <a:cubicBezTo>
                    <a:pt x="3777" y="12849"/>
                    <a:pt x="3784" y="12865"/>
                    <a:pt x="3793" y="13005"/>
                  </a:cubicBezTo>
                  <a:cubicBezTo>
                    <a:pt x="3802" y="13145"/>
                    <a:pt x="3796" y="13166"/>
                    <a:pt x="3729" y="13230"/>
                  </a:cubicBezTo>
                  <a:cubicBezTo>
                    <a:pt x="3657" y="13298"/>
                    <a:pt x="3655" y="13310"/>
                    <a:pt x="3653" y="13582"/>
                  </a:cubicBezTo>
                  <a:lnTo>
                    <a:pt x="3650" y="13863"/>
                  </a:lnTo>
                  <a:lnTo>
                    <a:pt x="3807" y="13873"/>
                  </a:lnTo>
                  <a:cubicBezTo>
                    <a:pt x="3952" y="13882"/>
                    <a:pt x="3962" y="13889"/>
                    <a:pt x="3957" y="13959"/>
                  </a:cubicBezTo>
                  <a:cubicBezTo>
                    <a:pt x="3952" y="14019"/>
                    <a:pt x="3964" y="14033"/>
                    <a:pt x="4017" y="14033"/>
                  </a:cubicBezTo>
                  <a:cubicBezTo>
                    <a:pt x="4079" y="14033"/>
                    <a:pt x="4081" y="14027"/>
                    <a:pt x="4066" y="13891"/>
                  </a:cubicBezTo>
                  <a:cubicBezTo>
                    <a:pt x="4057" y="13813"/>
                    <a:pt x="4042" y="13637"/>
                    <a:pt x="4033" y="13500"/>
                  </a:cubicBezTo>
                  <a:cubicBezTo>
                    <a:pt x="4021" y="13311"/>
                    <a:pt x="4006" y="13239"/>
                    <a:pt x="3971" y="13206"/>
                  </a:cubicBezTo>
                  <a:cubicBezTo>
                    <a:pt x="3946" y="13182"/>
                    <a:pt x="3925" y="13128"/>
                    <a:pt x="3925" y="13086"/>
                  </a:cubicBezTo>
                  <a:cubicBezTo>
                    <a:pt x="3925" y="13005"/>
                    <a:pt x="4005" y="12884"/>
                    <a:pt x="4034" y="12922"/>
                  </a:cubicBezTo>
                  <a:cubicBezTo>
                    <a:pt x="4043" y="12934"/>
                    <a:pt x="4050" y="12913"/>
                    <a:pt x="4050" y="12874"/>
                  </a:cubicBezTo>
                  <a:cubicBezTo>
                    <a:pt x="4050" y="12779"/>
                    <a:pt x="4064" y="12772"/>
                    <a:pt x="4258" y="12764"/>
                  </a:cubicBezTo>
                  <a:cubicBezTo>
                    <a:pt x="4351" y="12760"/>
                    <a:pt x="4432" y="12745"/>
                    <a:pt x="4438" y="12731"/>
                  </a:cubicBezTo>
                  <a:cubicBezTo>
                    <a:pt x="4461" y="12683"/>
                    <a:pt x="4700" y="12658"/>
                    <a:pt x="4737" y="12700"/>
                  </a:cubicBezTo>
                  <a:cubicBezTo>
                    <a:pt x="4757" y="12722"/>
                    <a:pt x="4863" y="12748"/>
                    <a:pt x="4972" y="12758"/>
                  </a:cubicBezTo>
                  <a:lnTo>
                    <a:pt x="5171" y="12776"/>
                  </a:lnTo>
                  <a:lnTo>
                    <a:pt x="5179" y="12682"/>
                  </a:lnTo>
                  <a:cubicBezTo>
                    <a:pt x="5186" y="12596"/>
                    <a:pt x="5201" y="12585"/>
                    <a:pt x="5333" y="12550"/>
                  </a:cubicBezTo>
                  <a:cubicBezTo>
                    <a:pt x="5463" y="12515"/>
                    <a:pt x="5480" y="12517"/>
                    <a:pt x="5501" y="12570"/>
                  </a:cubicBezTo>
                  <a:cubicBezTo>
                    <a:pt x="5514" y="12602"/>
                    <a:pt x="5525" y="12660"/>
                    <a:pt x="5525" y="12698"/>
                  </a:cubicBezTo>
                  <a:cubicBezTo>
                    <a:pt x="5525" y="12752"/>
                    <a:pt x="5541" y="12767"/>
                    <a:pt x="5597" y="12767"/>
                  </a:cubicBezTo>
                  <a:cubicBezTo>
                    <a:pt x="5637" y="12767"/>
                    <a:pt x="5683" y="12744"/>
                    <a:pt x="5700" y="12717"/>
                  </a:cubicBezTo>
                  <a:cubicBezTo>
                    <a:pt x="5748" y="12640"/>
                    <a:pt x="5772" y="12687"/>
                    <a:pt x="5757" y="12828"/>
                  </a:cubicBezTo>
                  <a:cubicBezTo>
                    <a:pt x="5746" y="12939"/>
                    <a:pt x="5752" y="12959"/>
                    <a:pt x="5797" y="12975"/>
                  </a:cubicBezTo>
                  <a:cubicBezTo>
                    <a:pt x="5833" y="12987"/>
                    <a:pt x="5850" y="13021"/>
                    <a:pt x="5850" y="13078"/>
                  </a:cubicBezTo>
                  <a:cubicBezTo>
                    <a:pt x="5850" y="13125"/>
                    <a:pt x="5861" y="13172"/>
                    <a:pt x="5875" y="13183"/>
                  </a:cubicBezTo>
                  <a:cubicBezTo>
                    <a:pt x="5889" y="13194"/>
                    <a:pt x="5900" y="13246"/>
                    <a:pt x="5900" y="13298"/>
                  </a:cubicBezTo>
                  <a:cubicBezTo>
                    <a:pt x="5900" y="13364"/>
                    <a:pt x="5915" y="13397"/>
                    <a:pt x="5950" y="13410"/>
                  </a:cubicBezTo>
                  <a:cubicBezTo>
                    <a:pt x="6019" y="13434"/>
                    <a:pt x="6017" y="13585"/>
                    <a:pt x="5947" y="13635"/>
                  </a:cubicBezTo>
                  <a:cubicBezTo>
                    <a:pt x="5918" y="13656"/>
                    <a:pt x="5831" y="13671"/>
                    <a:pt x="5753" y="13668"/>
                  </a:cubicBezTo>
                  <a:cubicBezTo>
                    <a:pt x="5676" y="13666"/>
                    <a:pt x="5483" y="13663"/>
                    <a:pt x="5325" y="13662"/>
                  </a:cubicBezTo>
                  <a:cubicBezTo>
                    <a:pt x="4950" y="13661"/>
                    <a:pt x="4994" y="13662"/>
                    <a:pt x="4557" y="13651"/>
                  </a:cubicBezTo>
                  <a:cubicBezTo>
                    <a:pt x="4175" y="13642"/>
                    <a:pt x="4175" y="13642"/>
                    <a:pt x="4175" y="13717"/>
                  </a:cubicBezTo>
                  <a:cubicBezTo>
                    <a:pt x="4175" y="13764"/>
                    <a:pt x="4194" y="13799"/>
                    <a:pt x="4225" y="13810"/>
                  </a:cubicBezTo>
                  <a:cubicBezTo>
                    <a:pt x="4253" y="13819"/>
                    <a:pt x="4275" y="13851"/>
                    <a:pt x="4275" y="13880"/>
                  </a:cubicBezTo>
                  <a:cubicBezTo>
                    <a:pt x="4275" y="13923"/>
                    <a:pt x="4304" y="13933"/>
                    <a:pt x="4426" y="13933"/>
                  </a:cubicBezTo>
                  <a:cubicBezTo>
                    <a:pt x="4537" y="13933"/>
                    <a:pt x="4580" y="13946"/>
                    <a:pt x="4590" y="13983"/>
                  </a:cubicBezTo>
                  <a:cubicBezTo>
                    <a:pt x="4598" y="14011"/>
                    <a:pt x="4626" y="14033"/>
                    <a:pt x="4652" y="14033"/>
                  </a:cubicBezTo>
                  <a:cubicBezTo>
                    <a:pt x="4688" y="14033"/>
                    <a:pt x="4700" y="14009"/>
                    <a:pt x="4700" y="13932"/>
                  </a:cubicBezTo>
                  <a:cubicBezTo>
                    <a:pt x="4700" y="13853"/>
                    <a:pt x="4714" y="13824"/>
                    <a:pt x="4769" y="13797"/>
                  </a:cubicBezTo>
                  <a:cubicBezTo>
                    <a:pt x="4812" y="13775"/>
                    <a:pt x="4851" y="13773"/>
                    <a:pt x="4875" y="13793"/>
                  </a:cubicBezTo>
                  <a:cubicBezTo>
                    <a:pt x="4899" y="13812"/>
                    <a:pt x="4928" y="13810"/>
                    <a:pt x="4953" y="13789"/>
                  </a:cubicBezTo>
                  <a:cubicBezTo>
                    <a:pt x="5000" y="13750"/>
                    <a:pt x="5086" y="13784"/>
                    <a:pt x="5063" y="13833"/>
                  </a:cubicBezTo>
                  <a:cubicBezTo>
                    <a:pt x="5042" y="13878"/>
                    <a:pt x="5158" y="13877"/>
                    <a:pt x="5192" y="13833"/>
                  </a:cubicBezTo>
                  <a:cubicBezTo>
                    <a:pt x="5225" y="13788"/>
                    <a:pt x="5650" y="13804"/>
                    <a:pt x="5651" y="13850"/>
                  </a:cubicBezTo>
                  <a:cubicBezTo>
                    <a:pt x="5651" y="13868"/>
                    <a:pt x="5623" y="13888"/>
                    <a:pt x="5588" y="13894"/>
                  </a:cubicBezTo>
                  <a:cubicBezTo>
                    <a:pt x="5545" y="13901"/>
                    <a:pt x="5525" y="13925"/>
                    <a:pt x="5525" y="13969"/>
                  </a:cubicBezTo>
                  <a:cubicBezTo>
                    <a:pt x="5525" y="14028"/>
                    <a:pt x="5544" y="14033"/>
                    <a:pt x="5745" y="14033"/>
                  </a:cubicBezTo>
                  <a:cubicBezTo>
                    <a:pt x="5900" y="14033"/>
                    <a:pt x="5980" y="14019"/>
                    <a:pt x="6014" y="13984"/>
                  </a:cubicBezTo>
                  <a:cubicBezTo>
                    <a:pt x="6041" y="13957"/>
                    <a:pt x="6077" y="13935"/>
                    <a:pt x="6094" y="13935"/>
                  </a:cubicBezTo>
                  <a:cubicBezTo>
                    <a:pt x="6145" y="13933"/>
                    <a:pt x="6225" y="14061"/>
                    <a:pt x="6225" y="14146"/>
                  </a:cubicBezTo>
                  <a:cubicBezTo>
                    <a:pt x="6225" y="14195"/>
                    <a:pt x="6243" y="14232"/>
                    <a:pt x="6272" y="14242"/>
                  </a:cubicBezTo>
                  <a:cubicBezTo>
                    <a:pt x="6303" y="14253"/>
                    <a:pt x="6324" y="14302"/>
                    <a:pt x="6336" y="14388"/>
                  </a:cubicBezTo>
                  <a:cubicBezTo>
                    <a:pt x="6346" y="14459"/>
                    <a:pt x="6372" y="14543"/>
                    <a:pt x="6394" y="14576"/>
                  </a:cubicBezTo>
                  <a:cubicBezTo>
                    <a:pt x="6432" y="14631"/>
                    <a:pt x="6431" y="14637"/>
                    <a:pt x="6380" y="14655"/>
                  </a:cubicBezTo>
                  <a:cubicBezTo>
                    <a:pt x="6344" y="14667"/>
                    <a:pt x="6325" y="14701"/>
                    <a:pt x="6325" y="14749"/>
                  </a:cubicBezTo>
                  <a:cubicBezTo>
                    <a:pt x="6325" y="14882"/>
                    <a:pt x="6249" y="14938"/>
                    <a:pt x="6098" y="14915"/>
                  </a:cubicBezTo>
                  <a:cubicBezTo>
                    <a:pt x="6023" y="14904"/>
                    <a:pt x="5844" y="14893"/>
                    <a:pt x="5700" y="14890"/>
                  </a:cubicBezTo>
                  <a:lnTo>
                    <a:pt x="5438" y="14883"/>
                  </a:lnTo>
                  <a:lnTo>
                    <a:pt x="5430" y="14782"/>
                  </a:lnTo>
                  <a:lnTo>
                    <a:pt x="5423" y="14681"/>
                  </a:lnTo>
                  <a:lnTo>
                    <a:pt x="5080" y="14682"/>
                  </a:lnTo>
                  <a:cubicBezTo>
                    <a:pt x="4892" y="14683"/>
                    <a:pt x="4724" y="14695"/>
                    <a:pt x="4707" y="14710"/>
                  </a:cubicBezTo>
                  <a:cubicBezTo>
                    <a:pt x="4689" y="14725"/>
                    <a:pt x="4663" y="14726"/>
                    <a:pt x="4647" y="14714"/>
                  </a:cubicBezTo>
                  <a:cubicBezTo>
                    <a:pt x="4632" y="14701"/>
                    <a:pt x="4595" y="14688"/>
                    <a:pt x="4566" y="14686"/>
                  </a:cubicBezTo>
                  <a:cubicBezTo>
                    <a:pt x="4525" y="14684"/>
                    <a:pt x="4511" y="14658"/>
                    <a:pt x="4505" y="14575"/>
                  </a:cubicBezTo>
                  <a:cubicBezTo>
                    <a:pt x="4497" y="14471"/>
                    <a:pt x="4493" y="14467"/>
                    <a:pt x="4391" y="14467"/>
                  </a:cubicBezTo>
                  <a:lnTo>
                    <a:pt x="4283" y="14467"/>
                  </a:lnTo>
                  <a:lnTo>
                    <a:pt x="4281" y="14766"/>
                  </a:lnTo>
                  <a:cubicBezTo>
                    <a:pt x="4277" y="15066"/>
                    <a:pt x="4278" y="15067"/>
                    <a:pt x="4341" y="15067"/>
                  </a:cubicBezTo>
                  <a:cubicBezTo>
                    <a:pt x="4395" y="15067"/>
                    <a:pt x="4402" y="15053"/>
                    <a:pt x="4395" y="14975"/>
                  </a:cubicBezTo>
                  <a:cubicBezTo>
                    <a:pt x="4388" y="14893"/>
                    <a:pt x="4396" y="14882"/>
                    <a:pt x="4467" y="14873"/>
                  </a:cubicBezTo>
                  <a:cubicBezTo>
                    <a:pt x="4535" y="14864"/>
                    <a:pt x="4553" y="14878"/>
                    <a:pt x="4587" y="14965"/>
                  </a:cubicBezTo>
                  <a:cubicBezTo>
                    <a:pt x="4629" y="15074"/>
                    <a:pt x="4649" y="15087"/>
                    <a:pt x="4692" y="15030"/>
                  </a:cubicBezTo>
                  <a:cubicBezTo>
                    <a:pt x="4711" y="15004"/>
                    <a:pt x="4724" y="15004"/>
                    <a:pt x="4736" y="15030"/>
                  </a:cubicBezTo>
                  <a:cubicBezTo>
                    <a:pt x="4763" y="15089"/>
                    <a:pt x="5075" y="15076"/>
                    <a:pt x="5127" y="15013"/>
                  </a:cubicBezTo>
                  <a:cubicBezTo>
                    <a:pt x="5170" y="14962"/>
                    <a:pt x="5239" y="14976"/>
                    <a:pt x="5213" y="15031"/>
                  </a:cubicBezTo>
                  <a:cubicBezTo>
                    <a:pt x="5207" y="15046"/>
                    <a:pt x="5264" y="15060"/>
                    <a:pt x="5340" y="15062"/>
                  </a:cubicBezTo>
                  <a:cubicBezTo>
                    <a:pt x="5507" y="15068"/>
                    <a:pt x="5525" y="15079"/>
                    <a:pt x="5525" y="15185"/>
                  </a:cubicBezTo>
                  <a:cubicBezTo>
                    <a:pt x="5525" y="15250"/>
                    <a:pt x="5538" y="15267"/>
                    <a:pt x="5588" y="15267"/>
                  </a:cubicBezTo>
                  <a:cubicBezTo>
                    <a:pt x="5638" y="15267"/>
                    <a:pt x="5650" y="15250"/>
                    <a:pt x="5650" y="15182"/>
                  </a:cubicBezTo>
                  <a:cubicBezTo>
                    <a:pt x="5650" y="15073"/>
                    <a:pt x="5760" y="15006"/>
                    <a:pt x="5822" y="15079"/>
                  </a:cubicBezTo>
                  <a:cubicBezTo>
                    <a:pt x="5844" y="15106"/>
                    <a:pt x="5891" y="15132"/>
                    <a:pt x="5925" y="15138"/>
                  </a:cubicBezTo>
                  <a:cubicBezTo>
                    <a:pt x="5967" y="15146"/>
                    <a:pt x="5987" y="15169"/>
                    <a:pt x="5985" y="15208"/>
                  </a:cubicBezTo>
                  <a:cubicBezTo>
                    <a:pt x="5982" y="15253"/>
                    <a:pt x="6002" y="15268"/>
                    <a:pt x="6072" y="15270"/>
                  </a:cubicBezTo>
                  <a:cubicBezTo>
                    <a:pt x="6312" y="15278"/>
                    <a:pt x="6312" y="15278"/>
                    <a:pt x="6320" y="15375"/>
                  </a:cubicBezTo>
                  <a:cubicBezTo>
                    <a:pt x="6328" y="15462"/>
                    <a:pt x="6335" y="15467"/>
                    <a:pt x="6463" y="15467"/>
                  </a:cubicBezTo>
                  <a:cubicBezTo>
                    <a:pt x="6537" y="15467"/>
                    <a:pt x="6605" y="15482"/>
                    <a:pt x="6614" y="15502"/>
                  </a:cubicBezTo>
                  <a:cubicBezTo>
                    <a:pt x="6623" y="15521"/>
                    <a:pt x="6629" y="15630"/>
                    <a:pt x="6628" y="15742"/>
                  </a:cubicBezTo>
                  <a:cubicBezTo>
                    <a:pt x="6627" y="15853"/>
                    <a:pt x="6638" y="15964"/>
                    <a:pt x="6652" y="15987"/>
                  </a:cubicBezTo>
                  <a:cubicBezTo>
                    <a:pt x="6669" y="16015"/>
                    <a:pt x="6670" y="16034"/>
                    <a:pt x="6652" y="16049"/>
                  </a:cubicBezTo>
                  <a:cubicBezTo>
                    <a:pt x="6609" y="16084"/>
                    <a:pt x="6618" y="16489"/>
                    <a:pt x="6662" y="16511"/>
                  </a:cubicBezTo>
                  <a:cubicBezTo>
                    <a:pt x="6682" y="16521"/>
                    <a:pt x="6705" y="16515"/>
                    <a:pt x="6714" y="16497"/>
                  </a:cubicBezTo>
                  <a:cubicBezTo>
                    <a:pt x="6740" y="16440"/>
                    <a:pt x="6775" y="16501"/>
                    <a:pt x="6775" y="16603"/>
                  </a:cubicBezTo>
                  <a:cubicBezTo>
                    <a:pt x="6775" y="16660"/>
                    <a:pt x="6760" y="16709"/>
                    <a:pt x="6738" y="16720"/>
                  </a:cubicBezTo>
                  <a:cubicBezTo>
                    <a:pt x="6682" y="16749"/>
                    <a:pt x="6686" y="17090"/>
                    <a:pt x="6743" y="17174"/>
                  </a:cubicBezTo>
                  <a:cubicBezTo>
                    <a:pt x="6779" y="17227"/>
                    <a:pt x="6785" y="17296"/>
                    <a:pt x="6779" y="17593"/>
                  </a:cubicBezTo>
                  <a:cubicBezTo>
                    <a:pt x="6775" y="17788"/>
                    <a:pt x="6766" y="17960"/>
                    <a:pt x="6760" y="17974"/>
                  </a:cubicBezTo>
                  <a:cubicBezTo>
                    <a:pt x="6753" y="17989"/>
                    <a:pt x="6720" y="18000"/>
                    <a:pt x="6686" y="18000"/>
                  </a:cubicBezTo>
                  <a:cubicBezTo>
                    <a:pt x="6635" y="18000"/>
                    <a:pt x="6625" y="18016"/>
                    <a:pt x="6625" y="18098"/>
                  </a:cubicBezTo>
                  <a:cubicBezTo>
                    <a:pt x="6625" y="18179"/>
                    <a:pt x="6636" y="18198"/>
                    <a:pt x="6694" y="18207"/>
                  </a:cubicBezTo>
                  <a:cubicBezTo>
                    <a:pt x="6742" y="18214"/>
                    <a:pt x="6765" y="18238"/>
                    <a:pt x="6770" y="18290"/>
                  </a:cubicBezTo>
                  <a:cubicBezTo>
                    <a:pt x="6776" y="18345"/>
                    <a:pt x="6798" y="18365"/>
                    <a:pt x="6858" y="18373"/>
                  </a:cubicBezTo>
                  <a:cubicBezTo>
                    <a:pt x="6937" y="18383"/>
                    <a:pt x="6938" y="18384"/>
                    <a:pt x="6937" y="18573"/>
                  </a:cubicBezTo>
                  <a:cubicBezTo>
                    <a:pt x="6937" y="18683"/>
                    <a:pt x="6947" y="18760"/>
                    <a:pt x="6962" y="18756"/>
                  </a:cubicBezTo>
                  <a:cubicBezTo>
                    <a:pt x="6997" y="18748"/>
                    <a:pt x="7010" y="19200"/>
                    <a:pt x="6977" y="19245"/>
                  </a:cubicBezTo>
                  <a:cubicBezTo>
                    <a:pt x="6962" y="19264"/>
                    <a:pt x="6950" y="19359"/>
                    <a:pt x="6950" y="19456"/>
                  </a:cubicBezTo>
                  <a:cubicBezTo>
                    <a:pt x="6950" y="19621"/>
                    <a:pt x="6954" y="19633"/>
                    <a:pt x="7011" y="19633"/>
                  </a:cubicBezTo>
                  <a:cubicBezTo>
                    <a:pt x="7045" y="19633"/>
                    <a:pt x="7079" y="19649"/>
                    <a:pt x="7088" y="19668"/>
                  </a:cubicBezTo>
                  <a:cubicBezTo>
                    <a:pt x="7096" y="19687"/>
                    <a:pt x="7114" y="19692"/>
                    <a:pt x="7127" y="19682"/>
                  </a:cubicBezTo>
                  <a:cubicBezTo>
                    <a:pt x="7170" y="19645"/>
                    <a:pt x="7184" y="19775"/>
                    <a:pt x="7141" y="19817"/>
                  </a:cubicBezTo>
                  <a:cubicBezTo>
                    <a:pt x="7082" y="19875"/>
                    <a:pt x="7084" y="20094"/>
                    <a:pt x="7144" y="20088"/>
                  </a:cubicBezTo>
                  <a:cubicBezTo>
                    <a:pt x="7182" y="20084"/>
                    <a:pt x="7186" y="20110"/>
                    <a:pt x="7180" y="20283"/>
                  </a:cubicBezTo>
                  <a:cubicBezTo>
                    <a:pt x="7175" y="20408"/>
                    <a:pt x="7159" y="20498"/>
                    <a:pt x="7136" y="20521"/>
                  </a:cubicBezTo>
                  <a:cubicBezTo>
                    <a:pt x="7113" y="20545"/>
                    <a:pt x="7100" y="20619"/>
                    <a:pt x="7100" y="20731"/>
                  </a:cubicBezTo>
                  <a:lnTo>
                    <a:pt x="7100" y="20905"/>
                  </a:lnTo>
                  <a:lnTo>
                    <a:pt x="7181" y="20894"/>
                  </a:lnTo>
                  <a:cubicBezTo>
                    <a:pt x="7260" y="20883"/>
                    <a:pt x="7263" y="20887"/>
                    <a:pt x="7263" y="21008"/>
                  </a:cubicBezTo>
                  <a:lnTo>
                    <a:pt x="7263" y="21134"/>
                  </a:lnTo>
                  <a:lnTo>
                    <a:pt x="3971" y="21134"/>
                  </a:lnTo>
                  <a:lnTo>
                    <a:pt x="678" y="21134"/>
                  </a:lnTo>
                  <a:lnTo>
                    <a:pt x="670" y="21242"/>
                  </a:lnTo>
                  <a:cubicBezTo>
                    <a:pt x="662" y="21350"/>
                    <a:pt x="663" y="21351"/>
                    <a:pt x="513" y="21357"/>
                  </a:cubicBezTo>
                  <a:cubicBezTo>
                    <a:pt x="430" y="21360"/>
                    <a:pt x="292" y="21371"/>
                    <a:pt x="206" y="21382"/>
                  </a:cubicBezTo>
                  <a:cubicBezTo>
                    <a:pt x="90" y="21397"/>
                    <a:pt x="46" y="21391"/>
                    <a:pt x="37" y="21359"/>
                  </a:cubicBezTo>
                  <a:cubicBezTo>
                    <a:pt x="30" y="21336"/>
                    <a:pt x="28" y="18737"/>
                    <a:pt x="31" y="15583"/>
                  </a:cubicBezTo>
                  <a:lnTo>
                    <a:pt x="38" y="9850"/>
                  </a:lnTo>
                  <a:lnTo>
                    <a:pt x="425" y="9850"/>
                  </a:lnTo>
                  <a:lnTo>
                    <a:pt x="813" y="9850"/>
                  </a:lnTo>
                  <a:lnTo>
                    <a:pt x="820" y="9942"/>
                  </a:lnTo>
                  <a:cubicBezTo>
                    <a:pt x="826" y="10013"/>
                    <a:pt x="841" y="10033"/>
                    <a:pt x="887" y="10033"/>
                  </a:cubicBezTo>
                  <a:cubicBezTo>
                    <a:pt x="933" y="10033"/>
                    <a:pt x="949" y="10013"/>
                    <a:pt x="955" y="9943"/>
                  </a:cubicBezTo>
                  <a:cubicBezTo>
                    <a:pt x="961" y="9871"/>
                    <a:pt x="979" y="9848"/>
                    <a:pt x="1044" y="9831"/>
                  </a:cubicBezTo>
                  <a:cubicBezTo>
                    <a:pt x="1088" y="9818"/>
                    <a:pt x="1162" y="9818"/>
                    <a:pt x="1206" y="9831"/>
                  </a:cubicBezTo>
                  <a:cubicBezTo>
                    <a:pt x="1271" y="9848"/>
                    <a:pt x="1289" y="9871"/>
                    <a:pt x="1295" y="9943"/>
                  </a:cubicBezTo>
                  <a:cubicBezTo>
                    <a:pt x="1303" y="10029"/>
                    <a:pt x="1310" y="10033"/>
                    <a:pt x="1439" y="10033"/>
                  </a:cubicBezTo>
                  <a:cubicBezTo>
                    <a:pt x="1553" y="10033"/>
                    <a:pt x="1575" y="10023"/>
                    <a:pt x="1575" y="9973"/>
                  </a:cubicBezTo>
                  <a:cubicBezTo>
                    <a:pt x="1575" y="9940"/>
                    <a:pt x="1562" y="9895"/>
                    <a:pt x="1546" y="9874"/>
                  </a:cubicBezTo>
                  <a:cubicBezTo>
                    <a:pt x="1504" y="9818"/>
                    <a:pt x="1566" y="9796"/>
                    <a:pt x="1675" y="9827"/>
                  </a:cubicBezTo>
                  <a:cubicBezTo>
                    <a:pt x="1746" y="9847"/>
                    <a:pt x="1764" y="9870"/>
                    <a:pt x="1770" y="9943"/>
                  </a:cubicBezTo>
                  <a:cubicBezTo>
                    <a:pt x="1778" y="10029"/>
                    <a:pt x="1785" y="10033"/>
                    <a:pt x="1913" y="10033"/>
                  </a:cubicBezTo>
                  <a:cubicBezTo>
                    <a:pt x="2040" y="10033"/>
                    <a:pt x="2047" y="10029"/>
                    <a:pt x="2055" y="9942"/>
                  </a:cubicBezTo>
                  <a:cubicBezTo>
                    <a:pt x="2069" y="9783"/>
                    <a:pt x="2250" y="9810"/>
                    <a:pt x="2250" y="9971"/>
                  </a:cubicBezTo>
                  <a:cubicBezTo>
                    <a:pt x="2250" y="10056"/>
                    <a:pt x="2340" y="10053"/>
                    <a:pt x="2357" y="9967"/>
                  </a:cubicBezTo>
                  <a:cubicBezTo>
                    <a:pt x="2366" y="9918"/>
                    <a:pt x="2391" y="9900"/>
                    <a:pt x="2450" y="9900"/>
                  </a:cubicBezTo>
                  <a:cubicBezTo>
                    <a:pt x="2509" y="9900"/>
                    <a:pt x="2534" y="9918"/>
                    <a:pt x="2543" y="9967"/>
                  </a:cubicBezTo>
                  <a:cubicBezTo>
                    <a:pt x="2554" y="10023"/>
                    <a:pt x="2577" y="10033"/>
                    <a:pt x="2689" y="10033"/>
                  </a:cubicBezTo>
                  <a:cubicBezTo>
                    <a:pt x="2816" y="10033"/>
                    <a:pt x="2822" y="10029"/>
                    <a:pt x="2830" y="9942"/>
                  </a:cubicBezTo>
                  <a:cubicBezTo>
                    <a:pt x="2836" y="9873"/>
                    <a:pt x="2853" y="9847"/>
                    <a:pt x="2900" y="9838"/>
                  </a:cubicBezTo>
                  <a:cubicBezTo>
                    <a:pt x="2934" y="9832"/>
                    <a:pt x="2973" y="9813"/>
                    <a:pt x="2986" y="9797"/>
                  </a:cubicBezTo>
                  <a:cubicBezTo>
                    <a:pt x="2999" y="9780"/>
                    <a:pt x="3041" y="9767"/>
                    <a:pt x="3078" y="9767"/>
                  </a:cubicBezTo>
                  <a:cubicBezTo>
                    <a:pt x="3124" y="9767"/>
                    <a:pt x="3148" y="9746"/>
                    <a:pt x="3157" y="9700"/>
                  </a:cubicBezTo>
                  <a:cubicBezTo>
                    <a:pt x="3166" y="9655"/>
                    <a:pt x="3202" y="9632"/>
                    <a:pt x="3238" y="9631"/>
                  </a:cubicBezTo>
                  <a:close/>
                  <a:moveTo>
                    <a:pt x="19144" y="10101"/>
                  </a:moveTo>
                  <a:cubicBezTo>
                    <a:pt x="19044" y="10102"/>
                    <a:pt x="19025" y="10111"/>
                    <a:pt x="19025" y="10167"/>
                  </a:cubicBezTo>
                  <a:cubicBezTo>
                    <a:pt x="19025" y="10225"/>
                    <a:pt x="19042" y="10233"/>
                    <a:pt x="19150" y="10233"/>
                  </a:cubicBezTo>
                  <a:cubicBezTo>
                    <a:pt x="19253" y="10233"/>
                    <a:pt x="19273" y="10224"/>
                    <a:pt x="19274" y="10173"/>
                  </a:cubicBezTo>
                  <a:cubicBezTo>
                    <a:pt x="19274" y="10161"/>
                    <a:pt x="19274" y="10150"/>
                    <a:pt x="19272" y="10141"/>
                  </a:cubicBezTo>
                  <a:cubicBezTo>
                    <a:pt x="19272" y="10140"/>
                    <a:pt x="19272" y="10139"/>
                    <a:pt x="19272" y="10138"/>
                  </a:cubicBezTo>
                  <a:cubicBezTo>
                    <a:pt x="19270" y="10128"/>
                    <a:pt x="19264" y="10122"/>
                    <a:pt x="19257" y="10117"/>
                  </a:cubicBezTo>
                  <a:cubicBezTo>
                    <a:pt x="19256" y="10116"/>
                    <a:pt x="19256" y="10113"/>
                    <a:pt x="19255" y="10112"/>
                  </a:cubicBezTo>
                  <a:cubicBezTo>
                    <a:pt x="19255" y="10112"/>
                    <a:pt x="19254" y="10112"/>
                    <a:pt x="19254" y="10112"/>
                  </a:cubicBezTo>
                  <a:cubicBezTo>
                    <a:pt x="19237" y="10102"/>
                    <a:pt x="19202" y="10101"/>
                    <a:pt x="19144" y="10101"/>
                  </a:cubicBezTo>
                  <a:close/>
                  <a:moveTo>
                    <a:pt x="2063" y="10934"/>
                  </a:moveTo>
                  <a:cubicBezTo>
                    <a:pt x="1933" y="10934"/>
                    <a:pt x="1925" y="10938"/>
                    <a:pt x="1925" y="11017"/>
                  </a:cubicBezTo>
                  <a:cubicBezTo>
                    <a:pt x="1925" y="11096"/>
                    <a:pt x="1933" y="11100"/>
                    <a:pt x="2063" y="11100"/>
                  </a:cubicBezTo>
                  <a:cubicBezTo>
                    <a:pt x="2193" y="11100"/>
                    <a:pt x="2200" y="11096"/>
                    <a:pt x="2200" y="11017"/>
                  </a:cubicBezTo>
                  <a:cubicBezTo>
                    <a:pt x="2200" y="10938"/>
                    <a:pt x="2193" y="10934"/>
                    <a:pt x="2063" y="10934"/>
                  </a:cubicBezTo>
                  <a:close/>
                  <a:moveTo>
                    <a:pt x="384" y="12800"/>
                  </a:moveTo>
                  <a:cubicBezTo>
                    <a:pt x="350" y="12800"/>
                    <a:pt x="346" y="12825"/>
                    <a:pt x="359" y="12954"/>
                  </a:cubicBezTo>
                  <a:cubicBezTo>
                    <a:pt x="368" y="13039"/>
                    <a:pt x="376" y="13133"/>
                    <a:pt x="378" y="13163"/>
                  </a:cubicBezTo>
                  <a:cubicBezTo>
                    <a:pt x="381" y="13230"/>
                    <a:pt x="421" y="12977"/>
                    <a:pt x="423" y="12875"/>
                  </a:cubicBezTo>
                  <a:cubicBezTo>
                    <a:pt x="424" y="12827"/>
                    <a:pt x="410" y="12800"/>
                    <a:pt x="384" y="12800"/>
                  </a:cubicBezTo>
                  <a:close/>
                  <a:moveTo>
                    <a:pt x="18677" y="16400"/>
                  </a:moveTo>
                  <a:cubicBezTo>
                    <a:pt x="18561" y="16400"/>
                    <a:pt x="18553" y="16405"/>
                    <a:pt x="18545" y="16492"/>
                  </a:cubicBezTo>
                  <a:cubicBezTo>
                    <a:pt x="18541" y="16541"/>
                    <a:pt x="18554" y="16615"/>
                    <a:pt x="18574" y="16657"/>
                  </a:cubicBezTo>
                  <a:cubicBezTo>
                    <a:pt x="18580" y="16662"/>
                    <a:pt x="18585" y="16667"/>
                    <a:pt x="18588" y="16674"/>
                  </a:cubicBezTo>
                  <a:cubicBezTo>
                    <a:pt x="18610" y="16708"/>
                    <a:pt x="18635" y="16727"/>
                    <a:pt x="18663" y="16718"/>
                  </a:cubicBezTo>
                  <a:cubicBezTo>
                    <a:pt x="18690" y="16709"/>
                    <a:pt x="18732" y="16700"/>
                    <a:pt x="18756" y="16700"/>
                  </a:cubicBezTo>
                  <a:cubicBezTo>
                    <a:pt x="18791" y="16700"/>
                    <a:pt x="18800" y="16671"/>
                    <a:pt x="18800" y="16550"/>
                  </a:cubicBezTo>
                  <a:lnTo>
                    <a:pt x="18800" y="16533"/>
                  </a:lnTo>
                  <a:lnTo>
                    <a:pt x="18800" y="16400"/>
                  </a:lnTo>
                  <a:lnTo>
                    <a:pt x="18677" y="16400"/>
                  </a:lnTo>
                  <a:close/>
                  <a:moveTo>
                    <a:pt x="5037" y="16533"/>
                  </a:moveTo>
                  <a:cubicBezTo>
                    <a:pt x="4901" y="16533"/>
                    <a:pt x="4900" y="16535"/>
                    <a:pt x="4900" y="16634"/>
                  </a:cubicBezTo>
                  <a:cubicBezTo>
                    <a:pt x="4900" y="16733"/>
                    <a:pt x="4901" y="16733"/>
                    <a:pt x="5037" y="16733"/>
                  </a:cubicBezTo>
                  <a:cubicBezTo>
                    <a:pt x="5173" y="16733"/>
                    <a:pt x="5175" y="16733"/>
                    <a:pt x="5175" y="16634"/>
                  </a:cubicBezTo>
                  <a:cubicBezTo>
                    <a:pt x="5175" y="16535"/>
                    <a:pt x="5173" y="16533"/>
                    <a:pt x="5037" y="16533"/>
                  </a:cubicBezTo>
                  <a:close/>
                  <a:moveTo>
                    <a:pt x="5201" y="17800"/>
                  </a:moveTo>
                  <a:cubicBezTo>
                    <a:pt x="5138" y="17800"/>
                    <a:pt x="5125" y="17813"/>
                    <a:pt x="5125" y="17878"/>
                  </a:cubicBezTo>
                  <a:cubicBezTo>
                    <a:pt x="5125" y="17921"/>
                    <a:pt x="5133" y="17966"/>
                    <a:pt x="5143" y="17979"/>
                  </a:cubicBezTo>
                  <a:cubicBezTo>
                    <a:pt x="5185" y="18035"/>
                    <a:pt x="5263" y="17981"/>
                    <a:pt x="5270" y="17892"/>
                  </a:cubicBezTo>
                  <a:cubicBezTo>
                    <a:pt x="5277" y="17809"/>
                    <a:pt x="5270" y="17800"/>
                    <a:pt x="5201" y="17800"/>
                  </a:cubicBezTo>
                  <a:close/>
                  <a:moveTo>
                    <a:pt x="10228" y="19500"/>
                  </a:moveTo>
                  <a:cubicBezTo>
                    <a:pt x="10142" y="19500"/>
                    <a:pt x="10101" y="19515"/>
                    <a:pt x="10090" y="19550"/>
                  </a:cubicBezTo>
                  <a:cubicBezTo>
                    <a:pt x="10079" y="19590"/>
                    <a:pt x="10102" y="19600"/>
                    <a:pt x="10214" y="19600"/>
                  </a:cubicBezTo>
                  <a:cubicBezTo>
                    <a:pt x="10319" y="19600"/>
                    <a:pt x="10350" y="19588"/>
                    <a:pt x="10350" y="19550"/>
                  </a:cubicBezTo>
                  <a:cubicBezTo>
                    <a:pt x="10350" y="19512"/>
                    <a:pt x="10320" y="19500"/>
                    <a:pt x="10228" y="19500"/>
                  </a:cubicBezTo>
                  <a:close/>
                </a:path>
              </a:pathLst>
            </a:cu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sp>
        <p:nvSpPr>
          <p:cNvPr id="430" name="Shape 430"/>
          <p:cNvSpPr/>
          <p:nvPr/>
        </p:nvSpPr>
        <p:spPr>
          <a:xfrm>
            <a:off x="1101328" y="1981966"/>
            <a:ext cx="4740176" cy="636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445"/>
                </a:moveTo>
                <a:lnTo>
                  <a:pt x="0" y="2155"/>
                </a:lnTo>
                <a:cubicBezTo>
                  <a:pt x="0" y="965"/>
                  <a:pt x="130" y="0"/>
                  <a:pt x="289" y="0"/>
                </a:cubicBezTo>
                <a:lnTo>
                  <a:pt x="21311" y="0"/>
                </a:lnTo>
                <a:cubicBezTo>
                  <a:pt x="21470" y="0"/>
                  <a:pt x="21600" y="965"/>
                  <a:pt x="21600" y="2155"/>
                </a:cubicBezTo>
                <a:lnTo>
                  <a:pt x="21600" y="19445"/>
                </a:lnTo>
                <a:cubicBezTo>
                  <a:pt x="21600" y="20635"/>
                  <a:pt x="21470" y="21600"/>
                  <a:pt x="21311" y="21600"/>
                </a:cubicBezTo>
                <a:lnTo>
                  <a:pt x="289" y="21600"/>
                </a:lnTo>
                <a:cubicBezTo>
                  <a:pt x="130" y="21600"/>
                  <a:pt x="0" y="20635"/>
                  <a:pt x="0" y="19445"/>
                </a:cubicBez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Intercosto brachial N.</a:t>
            </a:r>
          </a:p>
        </p:txBody>
      </p:sp>
      <p:sp>
        <p:nvSpPr>
          <p:cNvPr id="431" name="Shape 431"/>
          <p:cNvSpPr/>
          <p:nvPr/>
        </p:nvSpPr>
        <p:spPr>
          <a:xfrm>
            <a:off x="9747250" y="3705197"/>
            <a:ext cx="7591822" cy="833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47" y="0"/>
                </a:moveTo>
                <a:cubicBezTo>
                  <a:pt x="9487" y="0"/>
                  <a:pt x="9439" y="442"/>
                  <a:pt x="9439" y="987"/>
                </a:cubicBezTo>
                <a:lnTo>
                  <a:pt x="9439" y="12152"/>
                </a:lnTo>
                <a:lnTo>
                  <a:pt x="0" y="21600"/>
                </a:lnTo>
                <a:lnTo>
                  <a:pt x="18398" y="16490"/>
                </a:lnTo>
                <a:lnTo>
                  <a:pt x="21492" y="16490"/>
                </a:lnTo>
                <a:cubicBezTo>
                  <a:pt x="21551" y="16490"/>
                  <a:pt x="21600" y="16049"/>
                  <a:pt x="21600" y="15503"/>
                </a:cubicBezTo>
                <a:lnTo>
                  <a:pt x="21600" y="987"/>
                </a:lnTo>
                <a:cubicBezTo>
                  <a:pt x="21600" y="442"/>
                  <a:pt x="21551" y="0"/>
                  <a:pt x="21492" y="0"/>
                </a:cubicBezTo>
                <a:lnTo>
                  <a:pt x="9547" y="0"/>
                </a:lnTo>
                <a:close/>
              </a:path>
            </a:pathLst>
          </a:cu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algn="r" defTabSz="1295400">
              <a:defRPr sz="29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Superf cervical Plexus</a:t>
            </a:r>
          </a:p>
        </p:txBody>
      </p:sp>
      <p:sp>
        <p:nvSpPr>
          <p:cNvPr id="432" name="Shape 432"/>
          <p:cNvSpPr/>
          <p:nvPr/>
        </p:nvSpPr>
        <p:spPr>
          <a:xfrm>
            <a:off x="13055600" y="6906418"/>
            <a:ext cx="4390807" cy="1282800"/>
          </a:xfrm>
          <a:prstGeom prst="roundRect">
            <a:avLst>
              <a:gd name="adj" fmla="val 14946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Intercostal nerve</a:t>
            </a:r>
          </a:p>
          <a:p>
            <a:pPr marL="57799" marR="57799" defTabSz="1295400"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anterior branch</a:t>
            </a:r>
          </a:p>
        </p:txBody>
      </p:sp>
      <p:sp>
        <p:nvSpPr>
          <p:cNvPr id="433" name="Shape 433"/>
          <p:cNvSpPr/>
          <p:nvPr/>
        </p:nvSpPr>
        <p:spPr>
          <a:xfrm>
            <a:off x="204847" y="7201414"/>
            <a:ext cx="3472637" cy="2013795"/>
          </a:xfrm>
          <a:prstGeom prst="roundRect">
            <a:avLst>
              <a:gd name="adj" fmla="val 9521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marL="57799" marR="57799" defTabSz="1295400">
              <a:defRPr sz="2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Intercostal nerve</a:t>
            </a:r>
          </a:p>
          <a:p>
            <a:pPr marL="57799" marR="57799" defTabSz="1295400">
              <a:defRPr sz="2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medial anterior cutaneous branch</a:t>
            </a:r>
          </a:p>
        </p:txBody>
      </p:sp>
      <p:sp>
        <p:nvSpPr>
          <p:cNvPr id="434" name="Shape 434"/>
          <p:cNvSpPr/>
          <p:nvPr/>
        </p:nvSpPr>
        <p:spPr>
          <a:xfrm>
            <a:off x="17369470" y="9950450"/>
            <a:ext cx="5886773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r>
              <a:t>Do not forget Pectoralis muscles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.jpg"/>
          <p:cNvPicPr>
            <a:picLocks/>
          </p:cNvPicPr>
          <p:nvPr/>
        </p:nvPicPr>
        <p:blipFill>
          <a:blip r:embed="rId2">
            <a:alphaModFix amt="49852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39" name="Shape 439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Innervation of the thoracic wall</a:t>
            </a:r>
          </a:p>
        </p:txBody>
      </p:sp>
      <p:pic>
        <p:nvPicPr>
          <p:cNvPr id="440" name="image00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5570" y="1415619"/>
            <a:ext cx="14312860" cy="11034615"/>
          </a:xfrm>
          <a:prstGeom prst="rect">
            <a:avLst/>
          </a:prstGeom>
        </p:spPr>
      </p:pic>
      <p:sp>
        <p:nvSpPr>
          <p:cNvPr id="441" name="Shape 441"/>
          <p:cNvSpPr/>
          <p:nvPr/>
        </p:nvSpPr>
        <p:spPr>
          <a:xfrm rot="21589138">
            <a:off x="6463807" y="4771301"/>
            <a:ext cx="9550066" cy="127000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38100" dist="25400" dir="988811" rotWithShape="0">
              <a:srgbClr val="797979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43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 ONLY INTERCOSTAL NERVES</a:t>
            </a:r>
          </a:p>
        </p:txBody>
      </p:sp>
      <p:sp>
        <p:nvSpPr>
          <p:cNvPr id="442" name="Shape 442"/>
          <p:cNvSpPr/>
          <p:nvPr/>
        </p:nvSpPr>
        <p:spPr>
          <a:xfrm rot="21589138">
            <a:off x="6226912" y="6841363"/>
            <a:ext cx="10023856" cy="278500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>
            <a:outerShdw blurRad="38100" dist="25400" dir="988811" rotWithShape="0">
              <a:srgbClr val="797979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4600"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Never forget the ortho sympathic fibers who could be the carriers of excessive pain with the arteries involved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1" animBg="1" advAuto="0"/>
      <p:bldP spid="442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447" name="logo-dha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8816" y="11127439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48" name="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7" y="5388394"/>
            <a:ext cx="8034406" cy="621149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449" name="Shape 449"/>
          <p:cNvSpPr/>
          <p:nvPr/>
        </p:nvSpPr>
        <p:spPr>
          <a:xfrm>
            <a:off x="8790644" y="2334360"/>
            <a:ext cx="14591210" cy="761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>
              <a:lnSpc>
                <a:spcPct val="12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1026746" indent="-683846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Thoracic surgery and pain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Innervation of thoracic wall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Analgesia techniques and outcomes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are the trends?</a:t>
            </a:r>
          </a:p>
        </p:txBody>
      </p:sp>
      <p:sp>
        <p:nvSpPr>
          <p:cNvPr id="450" name="Shape 450"/>
          <p:cNvSpPr/>
          <p:nvPr/>
        </p:nvSpPr>
        <p:spPr>
          <a:xfrm>
            <a:off x="342900" y="939800"/>
            <a:ext cx="8380512" cy="4055765"/>
          </a:xfrm>
          <a:prstGeom prst="wedgeEllipseCallout">
            <a:avLst>
              <a:gd name="adj1" fmla="val 70431"/>
              <a:gd name="adj2" fmla="val 93033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266700" dist="114696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/>
          <a:lstStyle/>
          <a:p>
            <a: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Epidurale</a:t>
            </a:r>
          </a:p>
          <a:p>
            <a: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Para-vertebral Block</a:t>
            </a:r>
          </a:p>
          <a:p>
            <a: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Intercostal Block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45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333" y="413114"/>
            <a:ext cx="14139835" cy="354106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56" name="Shape 456"/>
          <p:cNvSpPr/>
          <p:nvPr/>
        </p:nvSpPr>
        <p:spPr>
          <a:xfrm>
            <a:off x="3814827" y="5539113"/>
            <a:ext cx="17090601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 i="1">
                <a:latin typeface="Helvetica"/>
                <a:ea typeface="Helvetica"/>
                <a:cs typeface="Helvetica"/>
                <a:sym typeface="Helvetica"/>
              </a:defRPr>
            </a:pPr>
            <a:r>
              <a:t>“The number of indications for the use of epidural analgesia seems to be decreasing for a variety of reasons. The decision about whether to continue using epidural techniques should be guided by regular institutional audits and careful </a:t>
            </a:r>
            <a:r>
              <a:rPr b="1" u="sng"/>
              <a:t>risk-benefit assessment rather than by tradition</a:t>
            </a:r>
            <a:r>
              <a:rPr b="1"/>
              <a:t>.</a:t>
            </a:r>
          </a:p>
          <a:p>
            <a:pPr algn="l" defTabSz="457200">
              <a:defRPr sz="4500" i="1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l" defTabSz="457200">
              <a:defRPr sz="45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For routine postoperative analgesia, epidural analgesia may no longer be considered the gold standard.”</a:t>
            </a:r>
          </a:p>
        </p:txBody>
      </p:sp>
      <p:pic>
        <p:nvPicPr>
          <p:cNvPr id="457" name="Capture d’écran 2015-03-25 à 20.25.5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10964" y="297948"/>
            <a:ext cx="2455616" cy="339871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58" name="Shape 45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174" name="logo-dha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8816" y="11127439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5" name="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7" y="5388394"/>
            <a:ext cx="8034406" cy="621149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76" name="Shape 176"/>
          <p:cNvSpPr/>
          <p:nvPr/>
        </p:nvSpPr>
        <p:spPr>
          <a:xfrm>
            <a:off x="8790644" y="2334360"/>
            <a:ext cx="14591210" cy="761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>
              <a:lnSpc>
                <a:spcPct val="12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1026746" indent="-683846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Thoracic surgery and pain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Innervation of thoracic wall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Analgesia techniques and outcomes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are the trends?</a:t>
            </a:r>
          </a:p>
        </p:txBody>
      </p:sp>
      <p:sp>
        <p:nvSpPr>
          <p:cNvPr id="177" name="Shape 177"/>
          <p:cNvSpPr/>
          <p:nvPr/>
        </p:nvSpPr>
        <p:spPr>
          <a:xfrm>
            <a:off x="419100" y="76200"/>
            <a:ext cx="8380512" cy="2986088"/>
          </a:xfrm>
          <a:prstGeom prst="wedgeEllipseCallout">
            <a:avLst>
              <a:gd name="adj1" fmla="val 65838"/>
              <a:gd name="adj2" fmla="val 7329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266700" dist="114696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/>
          <a:lstStyle>
            <a:lvl1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It is very painful with a lot of chronic pain</a:t>
            </a:r>
          </a:p>
        </p:txBody>
      </p:sp>
      <p:sp>
        <p:nvSpPr>
          <p:cNvPr id="178" name="Shape 178"/>
          <p:cNvSpPr/>
          <p:nvPr/>
        </p:nvSpPr>
        <p:spPr>
          <a:xfrm>
            <a:off x="419100" y="3429000"/>
            <a:ext cx="8380512" cy="1699122"/>
          </a:xfrm>
          <a:prstGeom prst="wedgeEllipseCallout">
            <a:avLst>
              <a:gd name="adj1" fmla="val 65692"/>
              <a:gd name="adj2" fmla="val 5284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266700" dist="114696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/>
          <a:lstStyle>
            <a:lvl1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Complex</a:t>
            </a:r>
          </a:p>
        </p:txBody>
      </p:sp>
      <p:sp>
        <p:nvSpPr>
          <p:cNvPr id="179" name="Shape 179"/>
          <p:cNvSpPr/>
          <p:nvPr/>
        </p:nvSpPr>
        <p:spPr>
          <a:xfrm>
            <a:off x="9918923" y="6419849"/>
            <a:ext cx="583754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10800"/>
            </a:lvl1pPr>
          </a:lstStyle>
          <a:p>
            <a:r>
              <a:t>{</a:t>
            </a:r>
          </a:p>
        </p:txBody>
      </p:sp>
      <p:sp>
        <p:nvSpPr>
          <p:cNvPr id="180" name="Shape 180"/>
          <p:cNvSpPr/>
          <p:nvPr/>
        </p:nvSpPr>
        <p:spPr>
          <a:xfrm>
            <a:off x="444103" y="10202381"/>
            <a:ext cx="8380512" cy="3241682"/>
          </a:xfrm>
          <a:prstGeom prst="wedgeEllipseCallout">
            <a:avLst>
              <a:gd name="adj1" fmla="val 64940"/>
              <a:gd name="adj2" fmla="val -13752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266700" dist="114696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/>
          <a:lstStyle>
            <a:lvl1pPr>
              <a:defRPr sz="56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From neuraxial to more and more peripheral</a:t>
            </a:r>
          </a:p>
        </p:txBody>
      </p:sp>
      <p:sp>
        <p:nvSpPr>
          <p:cNvPr id="181" name="Shape 181"/>
          <p:cNvSpPr/>
          <p:nvPr/>
        </p:nvSpPr>
        <p:spPr>
          <a:xfrm>
            <a:off x="17715408" y="228942"/>
            <a:ext cx="6360221" cy="2260700"/>
          </a:xfrm>
          <a:prstGeom prst="wedgeEllipseCallout">
            <a:avLst>
              <a:gd name="adj1" fmla="val -50388"/>
              <a:gd name="adj2" fmla="val 106298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/>
          <a:lstStyle>
            <a:lvl1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No breast surgeries</a:t>
            </a:r>
          </a:p>
        </p:txBody>
      </p:sp>
      <p:pic>
        <p:nvPicPr>
          <p:cNvPr id="182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89657" y="1392291"/>
            <a:ext cx="12662025" cy="9496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2" animBg="1" advAuto="0"/>
      <p:bldP spid="178" grpId="4" animBg="1" advAuto="0"/>
      <p:bldP spid="179" grpId="5" animBg="1" advAuto="0"/>
      <p:bldP spid="180" grpId="6" animBg="1" advAuto="0"/>
      <p:bldP spid="181" grpId="3" animBg="1" advAuto="0"/>
      <p:bldP spid="182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9450" y="6888689"/>
            <a:ext cx="6086141" cy="6059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64" name="Shape 464"/>
          <p:cNvSpPr/>
          <p:nvPr/>
        </p:nvSpPr>
        <p:spPr>
          <a:xfrm>
            <a:off x="21581406" y="258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2016</a:t>
            </a:r>
          </a:p>
        </p:txBody>
      </p:sp>
      <p:pic>
        <p:nvPicPr>
          <p:cNvPr id="465" name="Screen Shot 2016-06-22 at 10.59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32031" y="483889"/>
            <a:ext cx="4616139" cy="187140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66" name="Screen Shot 2016-06-22 at 10.59.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5817" y="324048"/>
            <a:ext cx="15407066" cy="297236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67" name="Shape 467"/>
          <p:cNvSpPr/>
          <p:nvPr/>
        </p:nvSpPr>
        <p:spPr>
          <a:xfrm>
            <a:off x="2215517" y="3710013"/>
            <a:ext cx="1827656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Pain Rest and mob : Thoracic Epidural &gt; Para-vertebral Block</a:t>
            </a:r>
          </a:p>
        </p:txBody>
      </p:sp>
      <p:sp>
        <p:nvSpPr>
          <p:cNvPr id="468" name="Shape 468"/>
          <p:cNvSpPr/>
          <p:nvPr/>
        </p:nvSpPr>
        <p:spPr>
          <a:xfrm>
            <a:off x="2128068" y="4832626"/>
            <a:ext cx="1713066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Side effects : Para-vertebral Block &gt;&gt;&gt; Thoracic Epidural </a:t>
            </a:r>
          </a:p>
        </p:txBody>
      </p:sp>
      <p:sp>
        <p:nvSpPr>
          <p:cNvPr id="469" name="Shape 469"/>
          <p:cNvSpPr/>
          <p:nvPr/>
        </p:nvSpPr>
        <p:spPr>
          <a:xfrm>
            <a:off x="2019777" y="5955239"/>
            <a:ext cx="1983644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Mortality Morbidity  : Para-vertebral Block &gt;&gt;&gt; Thoracic Epidural </a:t>
            </a:r>
          </a:p>
        </p:txBody>
      </p:sp>
      <p:sp>
        <p:nvSpPr>
          <p:cNvPr id="470" name="Shape 470"/>
          <p:cNvSpPr/>
          <p:nvPr/>
        </p:nvSpPr>
        <p:spPr>
          <a:xfrm>
            <a:off x="7332582" y="9763009"/>
            <a:ext cx="8753637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8200" i="1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Para-vertebral Block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  <p:bldP spid="470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image.jpg"/>
          <p:cNvPicPr>
            <a:picLocks/>
          </p:cNvPicPr>
          <p:nvPr/>
        </p:nvPicPr>
        <p:blipFill>
          <a:blip r:embed="rId2">
            <a:alphaModFix amt="40450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75" name="Shape 475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47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15516" y="238367"/>
            <a:ext cx="2638297" cy="35001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77" name="Shape 477"/>
          <p:cNvSpPr/>
          <p:nvPr/>
        </p:nvSpPr>
        <p:spPr>
          <a:xfrm>
            <a:off x="21629354" y="4075312"/>
            <a:ext cx="186437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2800" i="1"/>
            </a:lvl1pPr>
          </a:lstStyle>
          <a:p>
            <a:r>
              <a:t>Karmakar M</a:t>
            </a:r>
          </a:p>
        </p:txBody>
      </p:sp>
      <p:pic>
        <p:nvPicPr>
          <p:cNvPr id="478" name="Screen Shot 2015-06-11 at 11.55.4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32870" y="1697184"/>
            <a:ext cx="14118356" cy="1032163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79" name="Shape 479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Paravertebral Block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mage.jpg"/>
          <p:cNvPicPr>
            <a:picLocks/>
          </p:cNvPicPr>
          <p:nvPr/>
        </p:nvPicPr>
        <p:blipFill>
          <a:blip r:embed="rId2">
            <a:alphaModFix amt="40245"/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84" name="Shape 484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48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15516" y="238367"/>
            <a:ext cx="2638297" cy="35001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8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79849" y="1859226"/>
            <a:ext cx="14122933" cy="1014730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87" name="Shape 487"/>
          <p:cNvSpPr/>
          <p:nvPr/>
        </p:nvSpPr>
        <p:spPr>
          <a:xfrm>
            <a:off x="21629354" y="4075312"/>
            <a:ext cx="186437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2800" i="1"/>
            </a:lvl1pPr>
          </a:lstStyle>
          <a:p>
            <a:r>
              <a:t>Karmakar M</a:t>
            </a:r>
          </a:p>
        </p:txBody>
      </p:sp>
      <p:sp>
        <p:nvSpPr>
          <p:cNvPr id="488" name="Shape 488"/>
          <p:cNvSpPr/>
          <p:nvPr/>
        </p:nvSpPr>
        <p:spPr>
          <a:xfrm>
            <a:off x="12700" y="-12700"/>
            <a:ext cx="15427051" cy="1174924"/>
          </a:xfrm>
          <a:prstGeom prst="rect">
            <a:avLst/>
          </a:prstGeom>
          <a:ln w="12700">
            <a:miter lim="400000"/>
          </a:ln>
          <a:effectLst>
            <a:outerShdw blurRad="38100" dist="114300" dir="5400000" rotWithShape="0">
              <a:srgbClr val="000000">
                <a:alpha val="41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584200">
              <a:defRPr sz="7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Paravertebral Block</a:t>
            </a:r>
          </a:p>
        </p:txBody>
      </p:sp>
      <p:sp>
        <p:nvSpPr>
          <p:cNvPr id="489" name="Shape 489"/>
          <p:cNvSpPr/>
          <p:nvPr/>
        </p:nvSpPr>
        <p:spPr>
          <a:xfrm>
            <a:off x="14871700" y="2288120"/>
            <a:ext cx="4493349" cy="722115"/>
          </a:xfrm>
          <a:prstGeom prst="roundRect">
            <a:avLst>
              <a:gd name="adj" fmla="val 27172"/>
            </a:avLst>
          </a:prstGeom>
          <a:solidFill>
            <a:srgbClr val="FFFB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57799" marR="57799" defTabSz="1295400">
              <a:defRPr sz="3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Para vertebral space</a:t>
            </a:r>
          </a:p>
        </p:txBody>
      </p:sp>
      <p:sp>
        <p:nvSpPr>
          <p:cNvPr id="490" name="Shape 490"/>
          <p:cNvSpPr/>
          <p:nvPr/>
        </p:nvSpPr>
        <p:spPr>
          <a:xfrm flipH="1">
            <a:off x="11892756" y="2726035"/>
            <a:ext cx="2996605" cy="1445794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reen Shot 2015-06-13 at 16.40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1652" y="3765344"/>
            <a:ext cx="10081567" cy="8855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496" name="Shape 496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497" name="Capture d’écran 2015-03-25 à 20.25.5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08259" y="307453"/>
            <a:ext cx="2672463" cy="369884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98" name="Screen Shot 2015-06-13 at 16.35.1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6381" y="283187"/>
            <a:ext cx="13283683" cy="267057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499" name="Screen Shot 2015-06-13 at 16.39.3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6525" y="3222692"/>
            <a:ext cx="12158246" cy="9220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Screen Shot 2015-06-13 at 16.40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1652" y="3612945"/>
            <a:ext cx="10081567" cy="885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05" name="Shape 505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506" name="Capture d’écran 2015-03-25 à 20.25.5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08259" y="307453"/>
            <a:ext cx="2672463" cy="369884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07" name="Screen Shot 2015-06-13 at 16.35.1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6381" y="283187"/>
            <a:ext cx="13283683" cy="267057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08" name="Screen Shot 2015-06-13 at 18.43.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2396" y="3776474"/>
            <a:ext cx="11316601" cy="811300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09" name="Screen Shot 2015-06-13 at 18.44.0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46096" y="3776474"/>
            <a:ext cx="3264556" cy="461390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14" name="Shape 514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2001</a:t>
            </a:r>
          </a:p>
        </p:txBody>
      </p:sp>
      <p:pic>
        <p:nvPicPr>
          <p:cNvPr id="51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76585" y="177654"/>
            <a:ext cx="2575440" cy="338379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16" name="Screen Shot 2015-06-11 at 12.30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25091" y="3446865"/>
            <a:ext cx="13125071" cy="9273699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517"/>
          <p:cNvSpPr/>
          <p:nvPr/>
        </p:nvSpPr>
        <p:spPr>
          <a:xfrm>
            <a:off x="1672524" y="7217265"/>
            <a:ext cx="559575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22 mL right side &gt;</a:t>
            </a:r>
          </a:p>
        </p:txBody>
      </p:sp>
      <p:pic>
        <p:nvPicPr>
          <p:cNvPr id="518" name="Picture 517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482387" y="10922000"/>
            <a:ext cx="1419226" cy="96202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519" name="Shape 519"/>
          <p:cNvSpPr/>
          <p:nvPr/>
        </p:nvSpPr>
        <p:spPr>
          <a:xfrm rot="16200000">
            <a:off x="10615257" y="7122470"/>
            <a:ext cx="3489741" cy="469498"/>
          </a:xfrm>
          <a:prstGeom prst="leftRightArrow">
            <a:avLst>
              <a:gd name="adj1" fmla="val 32000"/>
              <a:gd name="adj2" fmla="val 133899"/>
            </a:avLst>
          </a:prstGeom>
          <a:solidFill>
            <a:srgbClr val="FFFB00"/>
          </a:solidFill>
          <a:ln w="12700">
            <a:miter lim="400000"/>
          </a:ln>
          <a:effectLst>
            <a:outerShdw blurRad="203200" dir="2180220" rotWithShape="0">
              <a:srgbClr val="000000"/>
            </a:outerShdw>
          </a:effectLst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20" name="Picture 519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20050" y="4824883"/>
            <a:ext cx="1135633" cy="83343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21" name="Picture 52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20050" y="8677806"/>
            <a:ext cx="1135633" cy="101490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22" name="Screen Shot 2015-06-11 at 10.57.1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68310" y="302699"/>
            <a:ext cx="12724322" cy="34897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27" name="Shape 527"/>
          <p:cNvSpPr/>
          <p:nvPr/>
        </p:nvSpPr>
        <p:spPr>
          <a:xfrm>
            <a:off x="202098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2005</a:t>
            </a:r>
          </a:p>
        </p:txBody>
      </p:sp>
      <p:pic>
        <p:nvPicPr>
          <p:cNvPr id="528" name="Capture d’écran 2015-03-26 à 06.35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79517" y="259798"/>
            <a:ext cx="2532539" cy="333139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29" name="Screen Shot 2015-06-11 at 14.22.4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0098" y="272691"/>
            <a:ext cx="12887182" cy="233812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30" name="Screen Shot 2015-06-11 at 14.24.2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2159" y="4290873"/>
            <a:ext cx="10500339" cy="7697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Screen Shot 2015-06-11 at 14.24.3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375171" y="4504083"/>
            <a:ext cx="9628565" cy="7270954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3975102" y="3082543"/>
            <a:ext cx="33680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200"/>
            </a:lvl1pPr>
          </a:lstStyle>
          <a:p>
            <a:r>
              <a:t>PVB 0,4 mL/Kg</a:t>
            </a:r>
          </a:p>
        </p:txBody>
      </p:sp>
      <p:pic>
        <p:nvPicPr>
          <p:cNvPr id="533" name="Picture 53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349841" y="11009967"/>
            <a:ext cx="1465797" cy="1016489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38" name="Shape 53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pic>
        <p:nvPicPr>
          <p:cNvPr id="539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79044" y="401721"/>
            <a:ext cx="2592229" cy="34944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40" name="Screen Shot 2015-06-13 at 18.25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7912" y="352723"/>
            <a:ext cx="12799728" cy="462142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41" name="Screen Shot 2015-06-13 at 18.31.4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4693" y="5276282"/>
            <a:ext cx="18549365" cy="7470220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46" name="Shape 546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pic>
        <p:nvPicPr>
          <p:cNvPr id="54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79044" y="401721"/>
            <a:ext cx="2592229" cy="34944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48" name="Screen Shot 2015-06-13 at 18.25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7912" y="352723"/>
            <a:ext cx="12799728" cy="462142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49" name="Screen Shot 2015-06-13 at 18.30.5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415837" y="5574506"/>
            <a:ext cx="8281067" cy="696904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50" name="Screen Shot 2015-06-13 at 18.31.1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12343" y="5557837"/>
            <a:ext cx="8512701" cy="700238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51" name="Shape 551"/>
          <p:cNvSpPr/>
          <p:nvPr/>
        </p:nvSpPr>
        <p:spPr>
          <a:xfrm>
            <a:off x="19361055" y="11588750"/>
            <a:ext cx="114964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400"/>
            </a:lvl1pPr>
          </a:lstStyle>
          <a:p>
            <a:r>
              <a:t>Left </a:t>
            </a:r>
          </a:p>
        </p:txBody>
      </p:sp>
      <p:sp>
        <p:nvSpPr>
          <p:cNvPr id="552" name="Shape 552"/>
          <p:cNvSpPr/>
          <p:nvPr/>
        </p:nvSpPr>
        <p:spPr>
          <a:xfrm>
            <a:off x="10470181" y="11588750"/>
            <a:ext cx="129098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400"/>
            </a:lvl1pPr>
          </a:lstStyle>
          <a:p>
            <a:r>
              <a:t>Right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57" name="Shape 557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558" name="Capture d’écran 2015-03-25 à 20.20.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92833" y="145256"/>
            <a:ext cx="2678456" cy="339393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59" name="Screen Shot 2015-06-13 at 17.36.5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268" y="233413"/>
            <a:ext cx="16709653" cy="198010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60" name="Shape 560"/>
          <p:cNvSpPr/>
          <p:nvPr/>
        </p:nvSpPr>
        <p:spPr>
          <a:xfrm>
            <a:off x="1897770" y="2736849"/>
            <a:ext cx="7009674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algn="l">
              <a:defRPr sz="4600"/>
            </a:pPr>
            <a:r>
              <a:t>Surgery : </a:t>
            </a:r>
          </a:p>
          <a:p>
            <a:pPr marL="561730" indent="-561730" algn="l">
              <a:buSzPct val="50000"/>
              <a:buBlip>
                <a:blip r:embed="rId7"/>
              </a:buBlip>
              <a:defRPr sz="4600"/>
            </a:pPr>
            <a:r>
              <a:t> Video T7 + Post op Drain</a:t>
            </a:r>
          </a:p>
          <a:p>
            <a:pPr marL="561730" indent="-561730" algn="l">
              <a:buSzPct val="50000"/>
              <a:buBlip>
                <a:blip r:embed="rId7"/>
              </a:buBlip>
              <a:defRPr sz="4600"/>
            </a:pPr>
            <a:r>
              <a:t>Instruments T4 T5</a:t>
            </a:r>
          </a:p>
          <a:p>
            <a:pPr algn="l">
              <a:defRPr sz="4600"/>
            </a:pPr>
            <a:r>
              <a:t> </a:t>
            </a:r>
          </a:p>
        </p:txBody>
      </p:sp>
      <p:sp>
        <p:nvSpPr>
          <p:cNvPr id="561" name="Shape 561"/>
          <p:cNvSpPr/>
          <p:nvPr/>
        </p:nvSpPr>
        <p:spPr>
          <a:xfrm>
            <a:off x="9209440" y="2736849"/>
            <a:ext cx="6806507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algn="l">
              <a:defRPr sz="4600"/>
            </a:pPr>
            <a:r>
              <a:t>Para V Block NS Technique: </a:t>
            </a:r>
          </a:p>
          <a:p>
            <a:pPr marL="561730" indent="-561730" algn="l">
              <a:buSzPct val="50000"/>
              <a:buBlip>
                <a:blip r:embed="rId7"/>
              </a:buBlip>
              <a:defRPr sz="4600"/>
            </a:pPr>
            <a:r>
              <a:t> S = 20 mL of LA T6</a:t>
            </a:r>
          </a:p>
          <a:p>
            <a:pPr marL="561730" indent="-561730" algn="l">
              <a:buSzPct val="50000"/>
              <a:buBlip>
                <a:blip r:embed="rId7"/>
              </a:buBlip>
              <a:defRPr sz="4600"/>
            </a:pPr>
            <a:r>
              <a:t>M = 4mL  of LA T4 &gt; T8</a:t>
            </a:r>
          </a:p>
          <a:p>
            <a:pPr algn="l">
              <a:defRPr sz="4600"/>
            </a:pPr>
            <a:r>
              <a:t> </a:t>
            </a:r>
          </a:p>
        </p:txBody>
      </p:sp>
      <p:pic>
        <p:nvPicPr>
          <p:cNvPr id="562" name="Screen Shot 2015-06-13 at 18.07.4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3468" y="5376912"/>
            <a:ext cx="13843449" cy="7106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Picture 56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954000" y="7126738"/>
            <a:ext cx="1817980" cy="249457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18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200" y="495300"/>
            <a:ext cx="13764734" cy="239133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88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20388" y="370923"/>
            <a:ext cx="2489530" cy="330310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89" name="Shape 189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2000</a:t>
            </a:r>
          </a:p>
        </p:txBody>
      </p:sp>
      <p:pic>
        <p:nvPicPr>
          <p:cNvPr id="190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2036" y="3489448"/>
            <a:ext cx="16504006" cy="8619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creen Shot 2015-06-13 at 18.04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47017" y="4974431"/>
            <a:ext cx="9197424" cy="7864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Screen Shot 2015-06-13 at 18.03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731" y="4898231"/>
            <a:ext cx="11773327" cy="7154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age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age.png"/>
          <p:cNvPicPr>
            <a:picLocks/>
          </p:cNvPicPr>
          <p:nvPr/>
        </p:nvPicPr>
        <p:blipFill>
          <a:blip r:embed="rId6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70" name="Shape 570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571" name="Capture d’écran 2015-03-25 à 20.20.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92833" y="145256"/>
            <a:ext cx="2678456" cy="339393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72" name="Screen Shot 2015-06-13 at 17.36.5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6268" y="233413"/>
            <a:ext cx="16709653" cy="198010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73" name="Shape 573"/>
          <p:cNvSpPr/>
          <p:nvPr/>
        </p:nvSpPr>
        <p:spPr>
          <a:xfrm>
            <a:off x="1897770" y="2736849"/>
            <a:ext cx="7009674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algn="l">
              <a:defRPr sz="4600"/>
            </a:pPr>
            <a:r>
              <a:t>Surgery : </a:t>
            </a:r>
          </a:p>
          <a:p>
            <a:pPr marL="561730" indent="-561730" algn="l">
              <a:buSzPct val="50000"/>
              <a:buBlip>
                <a:blip r:embed="rId9"/>
              </a:buBlip>
              <a:defRPr sz="4600"/>
            </a:pPr>
            <a:r>
              <a:t> Video T7 + Post op Drain</a:t>
            </a:r>
          </a:p>
          <a:p>
            <a:pPr marL="561730" indent="-561730" algn="l">
              <a:buSzPct val="50000"/>
              <a:buBlip>
                <a:blip r:embed="rId9"/>
              </a:buBlip>
              <a:defRPr sz="4600"/>
            </a:pPr>
            <a:r>
              <a:t>Instruments T4 T5</a:t>
            </a:r>
          </a:p>
          <a:p>
            <a:pPr algn="l">
              <a:defRPr sz="4600"/>
            </a:pPr>
            <a:r>
              <a:t> </a:t>
            </a:r>
          </a:p>
        </p:txBody>
      </p:sp>
      <p:sp>
        <p:nvSpPr>
          <p:cNvPr id="574" name="Shape 574"/>
          <p:cNvSpPr/>
          <p:nvPr/>
        </p:nvSpPr>
        <p:spPr>
          <a:xfrm>
            <a:off x="9209440" y="2736849"/>
            <a:ext cx="6806507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algn="l">
              <a:defRPr sz="4600"/>
            </a:pPr>
            <a:r>
              <a:t>Para V Block NS Technique: </a:t>
            </a:r>
          </a:p>
          <a:p>
            <a:pPr marL="561730" indent="-561730" algn="l">
              <a:buSzPct val="50000"/>
              <a:buBlip>
                <a:blip r:embed="rId9"/>
              </a:buBlip>
              <a:defRPr sz="4600"/>
            </a:pPr>
            <a:r>
              <a:t> S = 20 mL of LA T6</a:t>
            </a:r>
          </a:p>
          <a:p>
            <a:pPr marL="561730" indent="-561730" algn="l">
              <a:buSzPct val="50000"/>
              <a:buBlip>
                <a:blip r:embed="rId9"/>
              </a:buBlip>
              <a:defRPr sz="4600"/>
            </a:pPr>
            <a:r>
              <a:t>M = 4mL  of LA T4 &gt; T8</a:t>
            </a:r>
          </a:p>
          <a:p>
            <a:pPr algn="l">
              <a:defRPr sz="4600"/>
            </a:pPr>
            <a:r>
              <a:t> </a:t>
            </a:r>
          </a:p>
        </p:txBody>
      </p:sp>
      <p:pic>
        <p:nvPicPr>
          <p:cNvPr id="575" name="Picture 574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41000" y="6696724"/>
            <a:ext cx="1817980" cy="566332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80" name="Shape 580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2006</a:t>
            </a:r>
          </a:p>
        </p:txBody>
      </p:sp>
      <p:pic>
        <p:nvPicPr>
          <p:cNvPr id="581" name="Capture d’écran 2015-03-25 à 20.25.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93776" y="307453"/>
            <a:ext cx="2720363" cy="376513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82" name="Screen Shot 2015-06-11 at 14.34.4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37" y="268106"/>
            <a:ext cx="12600051" cy="347369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83" name="Shape 583"/>
          <p:cNvSpPr/>
          <p:nvPr/>
        </p:nvSpPr>
        <p:spPr>
          <a:xfrm>
            <a:off x="3436867" y="3802316"/>
            <a:ext cx="10696436" cy="361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pPr algn="l">
              <a:defRPr sz="4000"/>
            </a:pPr>
            <a:r>
              <a:t>Bilateral PVB </a:t>
            </a:r>
          </a:p>
          <a:p>
            <a:pPr algn="l">
              <a:defRPr sz="4000"/>
            </a:pPr>
            <a:r>
              <a:t>0.36 mL/kg divided equaly / # inj / side</a:t>
            </a:r>
          </a:p>
          <a:p>
            <a:pPr algn="l">
              <a:defRPr sz="4000"/>
            </a:pPr>
            <a:r>
              <a:t>To cover 4 Levels</a:t>
            </a:r>
          </a:p>
          <a:p>
            <a:pPr algn="l">
              <a:defRPr sz="4000"/>
            </a:pPr>
            <a:r>
              <a:t>1st injection level above the incisional area Level 1</a:t>
            </a:r>
          </a:p>
          <a:p>
            <a:pPr algn="l">
              <a:defRPr sz="4000"/>
            </a:pPr>
            <a:r>
              <a:t>2nd injection incisional level = level 2</a:t>
            </a:r>
          </a:p>
          <a:p>
            <a:pPr algn="l">
              <a:defRPr sz="4000"/>
            </a:pPr>
            <a:r>
              <a:t>3rd and 4th Injection 1 levels bellow</a:t>
            </a:r>
          </a:p>
        </p:txBody>
      </p:sp>
      <p:pic>
        <p:nvPicPr>
          <p:cNvPr id="584" name="Screen Shot 2015-06-13 at 17.01.2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84375" y="7863575"/>
            <a:ext cx="5572126" cy="417195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85" name="Screen Shot 2015-06-13 at 17.01.4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20509" y="7863575"/>
            <a:ext cx="5828681" cy="417195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86" name="Screen Shot 2015-06-13 at 17.01.5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313200" y="7863575"/>
            <a:ext cx="5784513" cy="417195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87" name="Shape 587"/>
          <p:cNvSpPr/>
          <p:nvPr/>
        </p:nvSpPr>
        <p:spPr>
          <a:xfrm>
            <a:off x="14290358" y="4151609"/>
            <a:ext cx="9352609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algn="l">
              <a:defRPr sz="4000"/>
            </a:pPr>
            <a:r>
              <a:t>3 groups of treatment:</a:t>
            </a:r>
          </a:p>
          <a:p>
            <a:pPr marL="254000" indent="-254000" algn="l">
              <a:buSzPct val="100000"/>
              <a:buChar char="•"/>
              <a:defRPr sz="4000"/>
            </a:pPr>
            <a:r>
              <a:t>1inj Level 1             vs 4 Inj  levels 1,2,3&amp;4 </a:t>
            </a:r>
          </a:p>
          <a:p>
            <a:pPr marL="254000" indent="-254000" algn="l">
              <a:buSzPct val="100000"/>
              <a:buChar char="•"/>
              <a:defRPr sz="4000"/>
            </a:pPr>
            <a:r>
              <a:t>2 inj levels 1&amp;3       vs 4 Inj. levels 1,2,3&amp;4 </a:t>
            </a:r>
          </a:p>
          <a:p>
            <a:pPr marL="254000" indent="-254000" algn="l">
              <a:buSzPct val="100000"/>
              <a:buChar char="•"/>
              <a:defRPr sz="4000"/>
            </a:pPr>
            <a:r>
              <a:t>3 inj levels 1,3&amp;4     vs 4 Inj.  levels 1,2,3&amp;4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592" name="Shape 592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2006</a:t>
            </a:r>
          </a:p>
        </p:txBody>
      </p:sp>
      <p:pic>
        <p:nvPicPr>
          <p:cNvPr id="593" name="Capture d’écran 2015-03-25 à 20.25.5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93776" y="307453"/>
            <a:ext cx="2720363" cy="376513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594" name="Screen Shot 2015-06-11 at 14.34.4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0137" y="268106"/>
            <a:ext cx="12600051" cy="347369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95" name="Table 595"/>
          <p:cNvGraphicFramePr/>
          <p:nvPr/>
        </p:nvGraphicFramePr>
        <p:xfrm>
          <a:off x="4205287" y="4305300"/>
          <a:ext cx="7137947" cy="6182767"/>
        </p:xfrm>
        <a:graphic>
          <a:graphicData uri="http://schemas.openxmlformats.org/drawingml/2006/table">
            <a:tbl>
              <a:tblPr firstRow="1" firstCol="1">
                <a:tableStyleId>{2708684C-4D16-4618-839F-0558EEFCDFE6}</a:tableStyleId>
              </a:tblPr>
              <a:tblGrid>
                <a:gridCol w="2379315"/>
                <a:gridCol w="2379315"/>
                <a:gridCol w="2379315"/>
              </a:tblGrid>
              <a:tr h="1545691"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%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545691"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1 vs 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11/44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100/100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545691"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2 vs 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30/83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96/100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545691"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3 vs 4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65/90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95/100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96" name="Shape 596"/>
          <p:cNvSpPr/>
          <p:nvPr/>
        </p:nvSpPr>
        <p:spPr>
          <a:xfrm>
            <a:off x="3590112" y="10826749"/>
            <a:ext cx="802539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600"/>
            </a:lvl1pPr>
          </a:lstStyle>
          <a:p>
            <a:r>
              <a:t>4 levels anesth. : Complete/partial</a:t>
            </a:r>
          </a:p>
        </p:txBody>
      </p:sp>
      <p:graphicFrame>
        <p:nvGraphicFramePr>
          <p:cNvPr id="597" name="Table 597"/>
          <p:cNvGraphicFramePr/>
          <p:nvPr/>
        </p:nvGraphicFramePr>
        <p:xfrm>
          <a:off x="12907086" y="4305300"/>
          <a:ext cx="7137947" cy="6182767"/>
        </p:xfrm>
        <a:graphic>
          <a:graphicData uri="http://schemas.openxmlformats.org/drawingml/2006/table">
            <a:tbl>
              <a:tblPr firstRow="1">
                <a:tableStyleId>{2708684C-4D16-4618-839F-0558EEFCDFE6}</a:tableStyleId>
              </a:tblPr>
              <a:tblGrid>
                <a:gridCol w="3568972"/>
                <a:gridCol w="3568972"/>
              </a:tblGrid>
              <a:tr h="1545691"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866900" algn="l"/>
                        </a:tabLst>
                        <a:defRPr sz="1800" b="0"/>
                      </a:pPr>
                      <a:r>
                        <a:rPr sz="4000" b="1">
                          <a:sym typeface="Helvetica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54569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0/0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11/39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54569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4/13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17/22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</a:tr>
              <a:tr h="154569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5/15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Light"/>
                        </a:rPr>
                        <a:t>20/20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98" name="Shape 598"/>
          <p:cNvSpPr/>
          <p:nvPr/>
        </p:nvSpPr>
        <p:spPr>
          <a:xfrm>
            <a:off x="12554643" y="10826749"/>
            <a:ext cx="784283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600"/>
            </a:lvl1pPr>
          </a:lstStyle>
          <a:p>
            <a:r>
              <a:t>Anesth.  extension: above/bellow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03" name="Shape 603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2010</a:t>
            </a:r>
          </a:p>
        </p:txBody>
      </p:sp>
      <p:pic>
        <p:nvPicPr>
          <p:cNvPr id="604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61268" y="401721"/>
            <a:ext cx="2735405" cy="368743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05" name="Screen Shot 2015-06-13 at 18.25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7712" y="192881"/>
            <a:ext cx="14586925" cy="5266708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06" name="Shape 606"/>
          <p:cNvSpPr/>
          <p:nvPr/>
        </p:nvSpPr>
        <p:spPr>
          <a:xfrm>
            <a:off x="2508616" y="5625140"/>
            <a:ext cx="19028233" cy="6921501"/>
          </a:xfrm>
          <a:prstGeom prst="rect">
            <a:avLst/>
          </a:prstGeom>
          <a:ln w="12700">
            <a:miter lim="400000"/>
          </a:ln>
          <a:effectLst>
            <a:outerShdw blurRad="965200" dist="889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pPr algn="just" defTabSz="514350">
              <a:defRPr sz="5600">
                <a:solidFill>
                  <a:srgbClr val="00B26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Conclusion</a:t>
            </a:r>
          </a:p>
          <a:p>
            <a:pPr algn="just" defTabSz="514350">
              <a:defRPr sz="5600">
                <a:latin typeface="Times"/>
                <a:ea typeface="Times"/>
                <a:cs typeface="Times"/>
                <a:sym typeface="Times"/>
              </a:defRPr>
            </a:pPr>
            <a:r>
              <a:t>The somatic extent of TPVB is unpredictable, even with a standardized technique performed by one experienced anesthesiologist in young healthy volunteers. While it can be assumed that approximately four vertebral levels are covered</a:t>
            </a:r>
          </a:p>
          <a:p>
            <a:pPr algn="just" defTabSz="514350">
              <a:defRPr sz="5600">
                <a:latin typeface="Times"/>
                <a:ea typeface="Times"/>
                <a:cs typeface="Times"/>
                <a:sym typeface="Times"/>
              </a:defRPr>
            </a:pPr>
            <a:r>
              <a:t>by 20 ml LA, the somatic distribution of the TPVB remains unpredictable. In a significant number of cases, the LA distributes into the epidural space, prevertebral, or to the contralateral side.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11" name="Shape 611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pic>
        <p:nvPicPr>
          <p:cNvPr id="61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85424" y="146534"/>
            <a:ext cx="2744589" cy="364548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13" name="Screen Shot 2015-06-13 at 19.21.1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4591" y="415782"/>
            <a:ext cx="14702781" cy="248838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14" name="logik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51098" y="2717203"/>
            <a:ext cx="8381636" cy="11738548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15" name="Image27.jp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084197" y="4060932"/>
            <a:ext cx="2604298" cy="195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age27.jp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4969897" y="3903326"/>
            <a:ext cx="2744589" cy="205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age29.jpg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4942020" y="3849302"/>
            <a:ext cx="2888653" cy="216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29.jpg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4999170" y="3954299"/>
            <a:ext cx="2888653" cy="216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Screen Shot 2015-06-13 at 19.22.1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67287" y="3772668"/>
            <a:ext cx="2952418" cy="231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Screen Shot 2015-06-13 at 19.22.1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67287" y="3877665"/>
            <a:ext cx="2952418" cy="23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Screen Shot 2015-06-13 at 19.22.37.png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4978515" y="3820886"/>
            <a:ext cx="2857836" cy="205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Screen Shot 2015-06-13 at 19.22.37.png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5014578" y="3820886"/>
            <a:ext cx="2857836" cy="2058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7804 0.020627" pathEditMode="relative">
                                      <p:cBhvr>
                                        <p:cTn id="6" dur="1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616"/>
                                        </p:tgtEl>
                                      </p:cBhvr>
                                      <p:by x="207024" y="20702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74520 0.356944" pathEditMode="relative">
                                      <p:cBhvr>
                                        <p:cTn id="2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618"/>
                                        </p:tgtEl>
                                      </p:cBhvr>
                                      <p:by x="198947" y="19894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9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"/>
                            </p:stCondLst>
                            <p:childTnLst>
                              <p:par>
                                <p:cTn id="33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64504 0.189877" pathEditMode="relative">
                                      <p:cBhvr>
                                        <p:cTn id="40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620"/>
                                        </p:tgtEl>
                                      </p:cBhvr>
                                      <p:by x="345170" y="34517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9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"/>
                            </p:stCondLst>
                            <p:childTnLst>
                              <p:par>
                                <p:cTn id="51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9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9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65248 0.228782" pathEditMode="relative">
                                      <p:cBhvr>
                                        <p:cTn id="62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accel="50000" decel="5000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622"/>
                                        </p:tgtEl>
                                      </p:cBhvr>
                                      <p:by x="398347" y="39834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" grpId="2" animBg="1" advAuto="0"/>
      <p:bldP spid="617" grpId="3" animBg="1" advAuto="0"/>
      <p:bldP spid="618" grpId="4" animBg="1" advAuto="0"/>
      <p:bldP spid="618" grpId="6" animBg="1" advAuto="0"/>
      <p:bldP spid="619" grpId="7" animBg="1" advAuto="0"/>
      <p:bldP spid="620" grpId="8" animBg="1" advAuto="0"/>
      <p:bldP spid="620" grpId="10" animBg="1" advAuto="0"/>
      <p:bldP spid="620" grpId="11" animBg="1" advAuto="0"/>
      <p:bldP spid="621" grpId="12" animBg="1" advAuto="0"/>
      <p:bldP spid="622" grpId="13" animBg="1" advAuto="0"/>
      <p:bldP spid="622" grpId="1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27" name="Shape 627"/>
          <p:cNvSpPr/>
          <p:nvPr/>
        </p:nvSpPr>
        <p:spPr>
          <a:xfrm>
            <a:off x="4743929" y="530638"/>
            <a:ext cx="14896143" cy="148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68300" dist="1651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471487">
              <a:defRPr sz="9200"/>
            </a:lvl1pPr>
          </a:lstStyle>
          <a:p>
            <a:r>
              <a:t>Scan per injection or 3D ?</a:t>
            </a:r>
          </a:p>
        </p:txBody>
      </p:sp>
      <p:pic>
        <p:nvPicPr>
          <p:cNvPr id="628" name="Imagelong befor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1017" y="2790388"/>
            <a:ext cx="10947185" cy="8210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Imagelong-after2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6723" y="2799858"/>
            <a:ext cx="10921935" cy="8191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34" name="Shape 634"/>
          <p:cNvSpPr/>
          <p:nvPr/>
        </p:nvSpPr>
        <p:spPr>
          <a:xfrm>
            <a:off x="4743929" y="530638"/>
            <a:ext cx="14896143" cy="148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68300" dist="1651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471487">
              <a:defRPr sz="9200"/>
            </a:lvl1pPr>
          </a:lstStyle>
          <a:p>
            <a:r>
              <a:t>Scan per injection or 3D ?</a:t>
            </a:r>
          </a:p>
        </p:txBody>
      </p:sp>
      <p:pic>
        <p:nvPicPr>
          <p:cNvPr id="635" name="Image2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8906" y="2778703"/>
            <a:ext cx="10878127" cy="8158594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636"/>
          <p:cNvSpPr/>
          <p:nvPr/>
        </p:nvSpPr>
        <p:spPr>
          <a:xfrm rot="1684142">
            <a:off x="8108751" y="5168900"/>
            <a:ext cx="48299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&gt;</a:t>
            </a:r>
          </a:p>
        </p:txBody>
      </p:sp>
      <p:sp>
        <p:nvSpPr>
          <p:cNvPr id="637" name="Shape 637"/>
          <p:cNvSpPr/>
          <p:nvPr/>
        </p:nvSpPr>
        <p:spPr>
          <a:xfrm rot="1684142">
            <a:off x="8508801" y="4730750"/>
            <a:ext cx="48299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&gt;</a:t>
            </a:r>
          </a:p>
        </p:txBody>
      </p:sp>
      <p:sp>
        <p:nvSpPr>
          <p:cNvPr id="638" name="Shape 638"/>
          <p:cNvSpPr/>
          <p:nvPr/>
        </p:nvSpPr>
        <p:spPr>
          <a:xfrm rot="1684142">
            <a:off x="7241976" y="6125867"/>
            <a:ext cx="48299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&gt;</a:t>
            </a:r>
          </a:p>
        </p:txBody>
      </p:sp>
      <p:sp>
        <p:nvSpPr>
          <p:cNvPr id="639" name="Shape 639"/>
          <p:cNvSpPr/>
          <p:nvPr/>
        </p:nvSpPr>
        <p:spPr>
          <a:xfrm rot="1684142">
            <a:off x="7708701" y="5667846"/>
            <a:ext cx="48299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&gt;</a:t>
            </a:r>
          </a:p>
        </p:txBody>
      </p:sp>
      <p:pic>
        <p:nvPicPr>
          <p:cNvPr id="640" name="Untitled-2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65818" y="2761034"/>
            <a:ext cx="10878128" cy="817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age8-3D-post-inj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8700" y="1705790"/>
            <a:ext cx="12420464" cy="10655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age0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844" y="2616693"/>
            <a:ext cx="10978445" cy="8833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age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.png"/>
          <p:cNvPicPr>
            <a:picLocks/>
          </p:cNvPicPr>
          <p:nvPr/>
        </p:nvPicPr>
        <p:blipFill>
          <a:blip r:embed="rId6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47" name="Shape 647"/>
          <p:cNvSpPr/>
          <p:nvPr/>
        </p:nvSpPr>
        <p:spPr>
          <a:xfrm>
            <a:off x="4743929" y="530638"/>
            <a:ext cx="14896143" cy="148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68300" dist="1651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471487">
              <a:defRPr sz="9200"/>
            </a:lvl1pPr>
          </a:lstStyle>
          <a:p>
            <a:r>
              <a:t>Scan per injection or 3D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52" name="Shape 652"/>
          <p:cNvSpPr/>
          <p:nvPr/>
        </p:nvSpPr>
        <p:spPr>
          <a:xfrm>
            <a:off x="4743929" y="530638"/>
            <a:ext cx="14896143" cy="1485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68300" dist="165100" dir="54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471487">
              <a:defRPr sz="9200"/>
            </a:lvl1pPr>
          </a:lstStyle>
          <a:p>
            <a:r>
              <a:t>Scan per injection or 3D ?</a:t>
            </a:r>
          </a:p>
        </p:txBody>
      </p:sp>
      <p:pic>
        <p:nvPicPr>
          <p:cNvPr id="653" name="Image1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9190" y="3203401"/>
            <a:ext cx="10906885" cy="8775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11b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446420" y="3154747"/>
            <a:ext cx="10906883" cy="8775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Screen Shot 2016-06-22 at 08.46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243" y="2247081"/>
            <a:ext cx="10672034" cy="10005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60" name="Shape 660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1999</a:t>
            </a:r>
          </a:p>
        </p:txBody>
      </p:sp>
      <p:pic>
        <p:nvPicPr>
          <p:cNvPr id="66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55617" y="361950"/>
            <a:ext cx="2302934" cy="298697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62" name="Screen Shot 2016-06-21 at 10.09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1227" y="469007"/>
            <a:ext cx="14673094" cy="197839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63" name="Shape 663"/>
          <p:cNvSpPr/>
          <p:nvPr/>
        </p:nvSpPr>
        <p:spPr>
          <a:xfrm>
            <a:off x="13288137" y="5655747"/>
            <a:ext cx="735812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Intercostal nerve in 90%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16004694" y="4119699"/>
            <a:ext cx="7652893" cy="736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pPr algn="l" defTabSz="514350">
              <a:defRPr sz="390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/>
                </a:solidFill>
              </a:rPr>
              <a:t>Acute postoperative pain is followed by persistent pain in 10-50% of individuals after common operations</a:t>
            </a:r>
            <a:r>
              <a:rPr>
                <a:solidFill>
                  <a:schemeClr val="accent5"/>
                </a:solidFill>
              </a:rPr>
              <a:t>,</a:t>
            </a:r>
            <a:r>
              <a:t> such as groin hernia repair, breast and thoracic surgery, leg amputation, and coronary artery bypass surgery. </a:t>
            </a:r>
            <a:r>
              <a:rPr b="1">
                <a:solidFill>
                  <a:schemeClr val="accent5"/>
                </a:solidFill>
              </a:rPr>
              <a:t>Since chronic pain can be severe in about 2-10% of these patients, persistent postsurgical pain represents a major, largely unrecognised clinical problem.</a:t>
            </a:r>
          </a:p>
        </p:txBody>
      </p:sp>
      <p:pic>
        <p:nvPicPr>
          <p:cNvPr id="19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5865" y="4367750"/>
            <a:ext cx="14823121" cy="7157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197" name="pasted-image.tiff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1800101" y="486784"/>
            <a:ext cx="1957458" cy="262819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98" name="Shape 19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2006</a:t>
            </a:r>
          </a:p>
        </p:txBody>
      </p:sp>
      <p:pic>
        <p:nvPicPr>
          <p:cNvPr id="199" name="Screen Shot 2016-06-21 at 09.40.4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8605" y="517624"/>
            <a:ext cx="16150369" cy="187301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68" name="Shape 66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2009</a:t>
            </a:r>
          </a:p>
        </p:txBody>
      </p:sp>
      <p:pic>
        <p:nvPicPr>
          <p:cNvPr id="669" name="Screen Shot 2016-06-22 at 11.29.2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748" y="367208"/>
            <a:ext cx="13752890" cy="3641268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63536" y="273050"/>
            <a:ext cx="2628365" cy="349774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71" name="Shape 671"/>
          <p:cNvSpPr/>
          <p:nvPr/>
        </p:nvSpPr>
        <p:spPr>
          <a:xfrm>
            <a:off x="1721185" y="6267449"/>
            <a:ext cx="21821007" cy="346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r>
              <a:t>Conclusions—This randomized, double-blinded, controlled trial demonstrated that the pain control with intercostal catheters infusing local anesthetics did not produce a measurable pain relief beyond that provided by epidural analgesia.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76" name="Shape 676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2010</a:t>
            </a:r>
          </a:p>
        </p:txBody>
      </p:sp>
      <p:pic>
        <p:nvPicPr>
          <p:cNvPr id="677" name="Screen Shot 2016-06-22 at 11.16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4836" y="303510"/>
            <a:ext cx="13565685" cy="343682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63536" y="273050"/>
            <a:ext cx="2628365" cy="349774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79" name="Screen Shot 2016-06-22 at 11.16.5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1425" y="4360849"/>
            <a:ext cx="10422762" cy="7309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Screen Shot 2016-06-22 at 11.22.4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569279" y="4386249"/>
            <a:ext cx="12259552" cy="7309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Screen Shot 2016-06-22 at 11.21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721" y="3726354"/>
            <a:ext cx="8587792" cy="898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686" name="Shape 686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2010</a:t>
            </a:r>
          </a:p>
        </p:txBody>
      </p:sp>
      <p:pic>
        <p:nvPicPr>
          <p:cNvPr id="687" name="Screen Shot 2016-06-22 at 11.16.3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4836" y="303510"/>
            <a:ext cx="13565685" cy="343682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688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63536" y="273050"/>
            <a:ext cx="2628365" cy="349774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689" name="Shape 689"/>
          <p:cNvSpPr/>
          <p:nvPr/>
        </p:nvSpPr>
        <p:spPr>
          <a:xfrm>
            <a:off x="2543689" y="3638550"/>
            <a:ext cx="222782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IB Lipo</a:t>
            </a:r>
          </a:p>
        </p:txBody>
      </p:sp>
      <p:sp>
        <p:nvSpPr>
          <p:cNvPr id="690" name="Shape 690"/>
          <p:cNvSpPr/>
          <p:nvPr/>
        </p:nvSpPr>
        <p:spPr>
          <a:xfrm>
            <a:off x="6293724" y="3638550"/>
            <a:ext cx="204295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Th Epi</a:t>
            </a:r>
          </a:p>
        </p:txBody>
      </p:sp>
      <p:sp>
        <p:nvSpPr>
          <p:cNvPr id="691" name="Shape 691"/>
          <p:cNvSpPr/>
          <p:nvPr/>
        </p:nvSpPr>
        <p:spPr>
          <a:xfrm>
            <a:off x="9829428" y="5268191"/>
            <a:ext cx="114300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11500904" y="4925291"/>
            <a:ext cx="26366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3900"/>
            </a:lvl1pPr>
          </a:lstStyle>
          <a:p>
            <a:r>
              <a:t>Mini invasive</a:t>
            </a:r>
          </a:p>
        </p:txBody>
      </p:sp>
      <p:sp>
        <p:nvSpPr>
          <p:cNvPr id="693" name="Shape 693"/>
          <p:cNvSpPr/>
          <p:nvPr/>
        </p:nvSpPr>
        <p:spPr>
          <a:xfrm>
            <a:off x="9829428" y="6284191"/>
            <a:ext cx="1143001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4" name="Shape 694"/>
          <p:cNvSpPr/>
          <p:nvPr/>
        </p:nvSpPr>
        <p:spPr>
          <a:xfrm>
            <a:off x="11386995" y="5941291"/>
            <a:ext cx="286445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3900"/>
            </a:lvl1pPr>
          </a:lstStyle>
          <a:p>
            <a:r>
              <a:t>Thoracotomy</a:t>
            </a:r>
          </a:p>
        </p:txBody>
      </p:sp>
      <p:sp>
        <p:nvSpPr>
          <p:cNvPr id="695" name="Shape 695"/>
          <p:cNvSpPr/>
          <p:nvPr/>
        </p:nvSpPr>
        <p:spPr>
          <a:xfrm>
            <a:off x="13037194" y="9382721"/>
            <a:ext cx="10717412" cy="262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r>
              <a:t>Intercostal blocks LipoB provide a safe and effective alternate to thoracic epidural analgesia.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700" name="logo-dha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08816" y="11127439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01" name="image.pn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7" y="5388394"/>
            <a:ext cx="8034406" cy="621149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702" name="Shape 702"/>
          <p:cNvSpPr/>
          <p:nvPr/>
        </p:nvSpPr>
        <p:spPr>
          <a:xfrm>
            <a:off x="8790644" y="2334360"/>
            <a:ext cx="14591210" cy="761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>
              <a:lnSpc>
                <a:spcPct val="120000"/>
              </a:lnSpc>
              <a:defRPr sz="60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1026746" indent="-683846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Thoracic surgery and pain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Innervation of thoracic wall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Analgesia techniques and outcomes</a:t>
            </a:r>
          </a:p>
          <a:p>
            <a:pPr marL="1041400" lvl="1" indent="-698500" algn="l">
              <a:lnSpc>
                <a:spcPct val="150000"/>
              </a:lnSpc>
              <a:buSzPct val="38000"/>
              <a:buBlip>
                <a:blip r:embed="rId7"/>
              </a:buBlip>
              <a:defRPr sz="6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are the trends?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Capture d’écran 2015-03-25 à 20.18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4973" y="5063558"/>
            <a:ext cx="6541344" cy="8212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08" name="Shape 708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2003</a:t>
            </a:r>
          </a:p>
        </p:txBody>
      </p:sp>
      <p:pic>
        <p:nvPicPr>
          <p:cNvPr id="709" name="Screen Shot 2016-06-22 at 13.52.5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83034" y="10686454"/>
            <a:ext cx="12701" cy="10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Screen Shot 2016-06-22 at 13.53.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17844" y="196254"/>
            <a:ext cx="2714141" cy="3477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Capture d’écran 2015-03-25 à 20.15.5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4371" y="355491"/>
            <a:ext cx="12953648" cy="315901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12" name="Shape 712"/>
          <p:cNvSpPr/>
          <p:nvPr/>
        </p:nvSpPr>
        <p:spPr>
          <a:xfrm>
            <a:off x="696695" y="3846702"/>
            <a:ext cx="8381562" cy="355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CABG surgery </a:t>
            </a:r>
          </a:p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Preoperative paravertebral block </a:t>
            </a:r>
          </a:p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Catheter placed anterior to the sternum </a:t>
            </a:r>
          </a:p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0.2% ropivacaine 4 ml/h for 48h </a:t>
            </a:r>
          </a:p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iv PCA in all patients </a:t>
            </a:r>
          </a:p>
          <a:p>
            <a:pPr algn="l" defTabSz="457200"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t>placebo-controlled trial </a:t>
            </a:r>
          </a:p>
        </p:txBody>
      </p:sp>
      <p:pic>
        <p:nvPicPr>
          <p:cNvPr id="713" name="Capture d’écran 2015-03-25 à 20.19.0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545677" y="5237460"/>
            <a:ext cx="11273894" cy="695810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714" name="Shape 714"/>
          <p:cNvSpPr/>
          <p:nvPr/>
        </p:nvSpPr>
        <p:spPr>
          <a:xfrm>
            <a:off x="12316212" y="3857234"/>
            <a:ext cx="802072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736600">
              <a:defRPr sz="5200"/>
            </a:lvl1pPr>
          </a:lstStyle>
          <a:p>
            <a:r>
              <a:t>Results of primary end points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162" y="3178315"/>
            <a:ext cx="4958525" cy="993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20" name="Shape 720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2012</a:t>
            </a:r>
          </a:p>
        </p:txBody>
      </p:sp>
      <p:pic>
        <p:nvPicPr>
          <p:cNvPr id="72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1650" y="277283"/>
            <a:ext cx="12552448" cy="298974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22" name="Capture d’écran 2015-03-25 à 20.25.5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628326" y="92062"/>
            <a:ext cx="2607509" cy="360894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23" name="Shape 723"/>
          <p:cNvSpPr/>
          <p:nvPr/>
        </p:nvSpPr>
        <p:spPr>
          <a:xfrm>
            <a:off x="9455484" y="5014849"/>
            <a:ext cx="14830267" cy="319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3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P-R- DB-C trial </a:t>
            </a:r>
          </a:p>
          <a:p>
            <a:pPr algn="l" defTabSz="45720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2 catheters subcutaneously (both sides of the sternal incision) </a:t>
            </a:r>
          </a:p>
          <a:p>
            <a:pPr algn="l" defTabSz="457200">
              <a:defRPr sz="4300">
                <a:latin typeface="Arial"/>
                <a:ea typeface="Arial"/>
                <a:cs typeface="Arial"/>
                <a:sym typeface="Arial"/>
              </a:defRPr>
            </a:pPr>
            <a:r>
              <a:t>Ropivacaine 0,2% 5 ml bolus followed by 2 ml/h infusion </a:t>
            </a:r>
          </a:p>
        </p:txBody>
      </p:sp>
      <p:pic>
        <p:nvPicPr>
          <p:cNvPr id="724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92959" y="8925487"/>
            <a:ext cx="15003439" cy="354853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25" name="Screen Shot 2016-06-22 at 13.49.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80945" y="5802381"/>
            <a:ext cx="22358365" cy="162017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26" name="Shape 726"/>
          <p:cNvSpPr/>
          <p:nvPr/>
        </p:nvSpPr>
        <p:spPr>
          <a:xfrm>
            <a:off x="16299118" y="6583676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1" animBg="1" advAuto="0"/>
      <p:bldP spid="726" grpId="2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31" name="Shape 731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2011</a:t>
            </a:r>
          </a:p>
        </p:txBody>
      </p:sp>
      <p:pic>
        <p:nvPicPr>
          <p:cNvPr id="732" name="Screen Shot 2016-06-22 at 13.52.5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83034" y="10686454"/>
            <a:ext cx="12701" cy="10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Screen Shot 2016-06-22 at 13.53.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17844" y="196254"/>
            <a:ext cx="2714141" cy="3477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Screen Shot 2016-06-22 at 13.53.0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184" y="6660554"/>
            <a:ext cx="7925540" cy="5759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Screen Shot 2016-06-22 at 13.53.2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28484" y="6319558"/>
            <a:ext cx="8130088" cy="6391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Screen Shot 2016-06-22 at 13.53.3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8934" y="3752254"/>
            <a:ext cx="13862125" cy="279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Screen Shot 2016-06-22 at 13.52.4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8668" y="500558"/>
            <a:ext cx="14445420" cy="303202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42" name="Shape 742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pic>
        <p:nvPicPr>
          <p:cNvPr id="743" name="Screen Shot 2016-06-22 at 13.33.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087" y="446840"/>
            <a:ext cx="14122116" cy="242626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44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62043" y="237573"/>
            <a:ext cx="2661608" cy="374968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45" name="Screen Shot 2016-06-22 at 13.39.1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3635" y="3854450"/>
            <a:ext cx="6275997" cy="8441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Screen Shot 2016-06-22 at 13.39.2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52440" y="5668777"/>
            <a:ext cx="7792927" cy="536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Screen Shot 2016-06-22 at 13.39.2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718035" y="5668777"/>
            <a:ext cx="8473713" cy="536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Screen Shot 2016-06-22 at 13.40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4996" y="3359525"/>
            <a:ext cx="13299374" cy="8866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53" name="Shape 753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pic>
        <p:nvPicPr>
          <p:cNvPr id="754" name="Screen Shot 2016-06-22 at 13.33.4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7087" y="446840"/>
            <a:ext cx="14122116" cy="242626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55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462043" y="237573"/>
            <a:ext cx="2661608" cy="374968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56" name="Screen Shot 2016-06-22 at 13.39.5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0769" y="3359525"/>
            <a:ext cx="9074867" cy="8866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61" name="Shape 761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2015</a:t>
            </a:r>
          </a:p>
        </p:txBody>
      </p:sp>
      <p:pic>
        <p:nvPicPr>
          <p:cNvPr id="762" name="Screen Shot 2016-06-22 at 13.36.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80076" y="248840"/>
            <a:ext cx="2679492" cy="327266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63" name="Screen Shot 2016-06-22 at 13.32.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1107" y="313773"/>
            <a:ext cx="13512801" cy="269240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64" name="Screen Shot 2016-06-22 at 13.33.0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442381" y="4551149"/>
            <a:ext cx="10543143" cy="6345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Screen Shot 2016-06-22 at 13.33.2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6595" y="4587081"/>
            <a:ext cx="12945913" cy="6345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20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" y="685800"/>
            <a:ext cx="14363415" cy="2234309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05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19940" y="468501"/>
            <a:ext cx="2398933" cy="3233855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06" name="Shape 206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2000</a:t>
            </a:r>
          </a:p>
        </p:txBody>
      </p:sp>
      <p:sp>
        <p:nvSpPr>
          <p:cNvPr id="207" name="Shape 207"/>
          <p:cNvSpPr/>
          <p:nvPr/>
        </p:nvSpPr>
        <p:spPr>
          <a:xfrm>
            <a:off x="1174980" y="6343188"/>
            <a:ext cx="13385054" cy="519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marL="359999" indent="-359999" algn="l" defTabSz="514350">
              <a:buClr>
                <a:srgbClr val="000000"/>
              </a:buClr>
              <a:buSzPct val="100000"/>
              <a:buChar char="•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following thoracotomy: 22-67%</a:t>
            </a:r>
          </a:p>
          <a:p>
            <a:pPr marL="359999" indent="-359999" algn="l" defTabSz="514350">
              <a:buClr>
                <a:srgbClr val="000000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following breast surgery : 11-57%</a:t>
            </a:r>
          </a:p>
          <a:p>
            <a:pPr marL="359999" indent="-359999" algn="l" defTabSz="514350">
              <a:buClr>
                <a:srgbClr val="000000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following cholecystectomy: 3-56%</a:t>
            </a:r>
          </a:p>
          <a:p>
            <a:pPr marL="359999" indent="-359999" algn="l" defTabSz="514350">
              <a:buClr>
                <a:srgbClr val="000000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following inguinal hernia repair : 0-37%</a:t>
            </a:r>
          </a:p>
          <a:p>
            <a:pPr marL="359999" indent="-359999" algn="l" defTabSz="514350">
              <a:buClr>
                <a:srgbClr val="000000"/>
              </a:buClr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following limb amputation: 30-80%</a:t>
            </a:r>
          </a:p>
        </p:txBody>
      </p:sp>
      <p:pic>
        <p:nvPicPr>
          <p:cNvPr id="20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6600" y="3864721"/>
            <a:ext cx="15320329" cy="130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Untitled-1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516502" y="4728060"/>
            <a:ext cx="5429693" cy="767723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8478880" y="7252578"/>
            <a:ext cx="5136209" cy="2628195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914400">
              <a:buClr>
                <a:srgbClr val="000000"/>
              </a:buClr>
              <a:defRPr sz="82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Acute</a:t>
            </a:r>
          </a:p>
        </p:txBody>
      </p:sp>
      <p:sp>
        <p:nvSpPr>
          <p:cNvPr id="211" name="Shape 211"/>
          <p:cNvSpPr/>
          <p:nvPr/>
        </p:nvSpPr>
        <p:spPr>
          <a:xfrm>
            <a:off x="15075073" y="7932592"/>
            <a:ext cx="3035896" cy="1645395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914400">
              <a:buClr>
                <a:srgbClr val="000000"/>
              </a:buClr>
              <a:defRPr sz="3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Persistant </a:t>
            </a:r>
          </a:p>
        </p:txBody>
      </p:sp>
      <p:sp>
        <p:nvSpPr>
          <p:cNvPr id="212" name="Shape 212"/>
          <p:cNvSpPr/>
          <p:nvPr/>
        </p:nvSpPr>
        <p:spPr>
          <a:xfrm>
            <a:off x="21913212" y="6164399"/>
            <a:ext cx="944167" cy="8028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Pain </a:t>
            </a:r>
          </a:p>
          <a:p>
            <a:pPr defTabSz="914400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Clinic </a:t>
            </a:r>
          </a:p>
        </p:txBody>
      </p:sp>
      <p:sp>
        <p:nvSpPr>
          <p:cNvPr id="216" name="Shape 216"/>
          <p:cNvSpPr/>
          <p:nvPr/>
        </p:nvSpPr>
        <p:spPr>
          <a:xfrm>
            <a:off x="13720319" y="7550910"/>
            <a:ext cx="1564928" cy="557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5" extrusionOk="0">
                <a:moveTo>
                  <a:pt x="0" y="16205"/>
                </a:moveTo>
                <a:cubicBezTo>
                  <a:pt x="6968" y="-5040"/>
                  <a:pt x="14168" y="-5395"/>
                  <a:pt x="21600" y="15140"/>
                </a:cubicBezTo>
              </a:path>
            </a:pathLst>
          </a:custGeom>
          <a:ln w="1397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8048794" y="9587645"/>
            <a:ext cx="2772470" cy="618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60" extrusionOk="0">
                <a:moveTo>
                  <a:pt x="0" y="0"/>
                </a:moveTo>
                <a:cubicBezTo>
                  <a:pt x="4462" y="18033"/>
                  <a:pt x="11662" y="21600"/>
                  <a:pt x="21600" y="10702"/>
                </a:cubicBezTo>
              </a:path>
            </a:pathLst>
          </a:custGeom>
          <a:ln w="139700">
            <a:solidFill>
              <a:schemeClr val="accent3">
                <a:satOff val="18648"/>
                <a:lumOff val="5971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0393900" y="8696284"/>
            <a:ext cx="2103191" cy="110160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914400">
              <a:buClr>
                <a:srgbClr val="000000"/>
              </a:buClr>
              <a:defRPr sz="2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Chronic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5" animBg="1" advAuto="0"/>
      <p:bldP spid="210" grpId="1" animBg="1" advAuto="0"/>
      <p:bldP spid="211" grpId="3" animBg="1" advAuto="0"/>
      <p:bldP spid="212" grpId="6" animBg="1" advAuto="0"/>
      <p:bldP spid="216" grpId="2" animBg="1" advAuto="0"/>
      <p:bldP spid="217" grpId="4" animBg="1" advAuto="0"/>
      <p:bldP spid="215" grpId="7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Screen Shot 2016-06-22 at 11.56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4028233" y="2522862"/>
            <a:ext cx="8316449" cy="10954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Screen Shot 2016-06-22 at 11.56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393683" y="1571712"/>
            <a:ext cx="8683638" cy="13071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age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age.png"/>
          <p:cNvPicPr>
            <a:picLocks/>
          </p:cNvPicPr>
          <p:nvPr/>
        </p:nvPicPr>
        <p:blipFill>
          <a:blip r:embed="rId6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72" name="Shape 772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2015</a:t>
            </a:r>
          </a:p>
        </p:txBody>
      </p:sp>
      <p:pic>
        <p:nvPicPr>
          <p:cNvPr id="773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20387" y="345523"/>
            <a:ext cx="2671605" cy="35001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74" name="Screen Shot 2016-06-22 at 11.53.5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9750" y="315813"/>
            <a:ext cx="15515393" cy="318677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Screen Shot 2016-06-22 at 11.52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9390" y="3604872"/>
            <a:ext cx="16092726" cy="9005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80" name="Shape 780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2015</a:t>
            </a:r>
          </a:p>
        </p:txBody>
      </p:sp>
      <p:pic>
        <p:nvPicPr>
          <p:cNvPr id="78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20387" y="345523"/>
            <a:ext cx="2671605" cy="350014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782" name="Screen Shot 2016-06-22 at 11.53.5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9750" y="315813"/>
            <a:ext cx="15515393" cy="318677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787" name="Shape 787"/>
          <p:cNvSpPr/>
          <p:nvPr/>
        </p:nvSpPr>
        <p:spPr>
          <a:xfrm>
            <a:off x="809971" y="5792951"/>
            <a:ext cx="22764057" cy="5127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7150" tIns="57150" rIns="57150" bIns="57150" anchor="ctr">
            <a:spAutoFit/>
          </a:bodyPr>
          <a:lstStyle/>
          <a:p>
            <a:pPr algn="l" defTabSz="514350">
              <a:defRPr sz="3900">
                <a:latin typeface="Arial"/>
                <a:ea typeface="Arial"/>
                <a:cs typeface="Arial"/>
                <a:sym typeface="Arial"/>
              </a:defRPr>
            </a:pPr>
            <a:r>
              <a:t>Any type of surgery can lead to persistent pain (Chronic Post-Surgical Pain, CPSP), including minor or less invasive procedures. CPSP often but not always includes neuropathic pain features; when a neuropathic component is present, CPSP is more severe. The major risk factors for the development of CPSP are well known but not selective. New tools to target high-risk patients preoperatively are currently being assessed (e.g. the risk index from Althaus and colleagues) but remains not specific enough. Today, the prevention of CPSP might be improved by a better management of the patients, specifically by a better control of severe acute postoperative pain (i.e. early diagnosis of a neuropathic component involved, judicious utilization of peri-operative opioid analgesics, </a:t>
            </a:r>
            <a:r>
              <a:rPr b="1">
                <a:solidFill>
                  <a:schemeClr val="accent5"/>
                </a:solidFill>
              </a:rPr>
              <a:t>use of pain trajectories to better assess postoperative pain resolution</a:t>
            </a:r>
            <a:r>
              <a:t>)</a:t>
            </a:r>
          </a:p>
        </p:txBody>
      </p:sp>
      <p:pic>
        <p:nvPicPr>
          <p:cNvPr id="788" name="pasted-image.tif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1528794" y="682731"/>
            <a:ext cx="2257240" cy="2933384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89" name="Shape 789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2015</a:t>
            </a:r>
          </a:p>
        </p:txBody>
      </p:sp>
      <p:pic>
        <p:nvPicPr>
          <p:cNvPr id="790" name="Screen Shot 2016-06-21 at 09.36.0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533" y="446980"/>
            <a:ext cx="14763539" cy="2834600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Screen Shot 2012-01-11 at 6.35.18 AM.png"/>
          <p:cNvPicPr>
            <a:picLocks noChangeAspect="1"/>
          </p:cNvPicPr>
          <p:nvPr/>
        </p:nvPicPr>
        <p:blipFill>
          <a:blip r:embed="rId2">
            <a:alphaModFix amt="33948"/>
            <a:extLst/>
          </a:blip>
          <a:stretch>
            <a:fillRect/>
          </a:stretch>
        </p:blipFill>
        <p:spPr>
          <a:xfrm>
            <a:off x="-940389" y="164306"/>
            <a:ext cx="25396899" cy="13387239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Shape 793"/>
          <p:cNvSpPr/>
          <p:nvPr/>
        </p:nvSpPr>
        <p:spPr>
          <a:xfrm>
            <a:off x="433235" y="10903908"/>
            <a:ext cx="8093646" cy="156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Philippe B. Macaire MD</a:t>
            </a:r>
          </a:p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Consultant in Anesthesiology and Pain Medicine</a:t>
            </a:r>
          </a:p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Rashid Hospital - Trauma Centre</a:t>
            </a:r>
          </a:p>
          <a:p>
            <a:pPr algn="l">
              <a:buClr>
                <a:srgbClr val="FFFFFF"/>
              </a:buClr>
              <a:buFont typeface="Calibri"/>
              <a:defRPr sz="2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Dubai Health Authority - UAE</a:t>
            </a:r>
          </a:p>
        </p:txBody>
      </p:sp>
      <p:pic>
        <p:nvPicPr>
          <p:cNvPr id="794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797" name="logo-dha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54100" y="11185844"/>
            <a:ext cx="6134100" cy="1000126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798" name="Shape 798"/>
          <p:cNvSpPr/>
          <p:nvPr/>
        </p:nvSpPr>
        <p:spPr>
          <a:xfrm>
            <a:off x="270989" y="1583240"/>
            <a:ext cx="16366209" cy="5116191"/>
          </a:xfrm>
          <a:prstGeom prst="rect">
            <a:avLst/>
          </a:prstGeom>
          <a:ln w="12700">
            <a:miter lim="400000"/>
          </a:ln>
          <a:effectLst>
            <a:outerShdw blurRad="190500" dist="152400" dir="1992595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pPr marR="514350" defTabSz="514350">
              <a:defRPr sz="7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Chố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ng đau sau ph</a:t>
            </a:r>
            <a:r>
              <a:t>ẫu thuật lồng ngực</a:t>
            </a:r>
          </a:p>
          <a:p>
            <a:pPr marR="514350" defTabSz="514350">
              <a:defRPr sz="7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R="514350" defTabSz="514350">
              <a:defRPr sz="7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Pain management for thoracic surgery</a:t>
            </a:r>
          </a:p>
          <a:p>
            <a:pPr marR="514350" defTabSz="514350"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11270493" y="8189471"/>
            <a:ext cx="12765014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Slides on demand: </a:t>
            </a:r>
            <a:r>
              <a:rPr>
                <a:hlinkClick r:id="rId7"/>
              </a:rPr>
              <a:t>ph.macaire@gmail.com</a:t>
            </a:r>
          </a:p>
          <a:p>
            <a:pPr>
              <a:defRPr sz="400"/>
            </a:pPr>
            <a:endParaRPr/>
          </a:p>
          <a:p>
            <a:pPr>
              <a:defRPr sz="11100"/>
            </a:pPr>
            <a:r>
              <a:rPr u="sng">
                <a:hlinkClick r:id="rId8"/>
              </a:rPr>
              <a:t>www.medinfusion.org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16-06-20 at 14.41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172" y="2456083"/>
            <a:ext cx="14261625" cy="10174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pic>
        <p:nvPicPr>
          <p:cNvPr id="223" name="Screen Shot 2016-06-20 at 14.20.0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964" y="330429"/>
            <a:ext cx="13630041" cy="2044507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24" name="Screen Shot 2016-06-20 at 14.19.0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719579" y="402170"/>
            <a:ext cx="2256423" cy="3059042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25" name="Shape 225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2013</a:t>
            </a:r>
          </a:p>
        </p:txBody>
      </p:sp>
      <p:sp>
        <p:nvSpPr>
          <p:cNvPr id="226" name="Shape 226"/>
          <p:cNvSpPr/>
          <p:nvPr/>
        </p:nvSpPr>
        <p:spPr>
          <a:xfrm>
            <a:off x="3263519" y="5638951"/>
            <a:ext cx="592871" cy="2044507"/>
          </a:xfrm>
          <a:prstGeom prst="rect">
            <a:avLst/>
          </a:prstGeom>
          <a:blipFill>
            <a:blip r:embed="rId8">
              <a:alphaModFix amt="43870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40545"/>
              </a:srgbClr>
            </a:outerShdw>
          </a:effectLst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4178984" y="5910673"/>
            <a:ext cx="592870" cy="1804386"/>
          </a:xfrm>
          <a:prstGeom prst="rect">
            <a:avLst/>
          </a:prstGeom>
          <a:blipFill>
            <a:blip r:embed="rId8">
              <a:alphaModFix amt="43870"/>
            </a:blip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40545"/>
              </a:srgbClr>
            </a:outerShdw>
          </a:effectLst>
        </p:spPr>
        <p:txBody>
          <a:bodyPr lIns="57150" tIns="57150" rIns="57150" bIns="57150" anchor="ctr"/>
          <a:lstStyle/>
          <a:p>
            <a:pPr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14772642" y="7610451"/>
            <a:ext cx="897267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/>
          <a:p>
            <a:r>
              <a:t>Thoracic and breast surgeries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.png"/>
          <p:cNvPicPr>
            <a:picLocks/>
          </p:cNvPicPr>
          <p:nvPr/>
        </p:nvPicPr>
        <p:blipFill>
          <a:blip r:embed="rId4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33" name="Shape 233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2006</a:t>
            </a:r>
          </a:p>
        </p:txBody>
      </p:sp>
      <p:pic>
        <p:nvPicPr>
          <p:cNvPr id="234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45390" y="298450"/>
            <a:ext cx="2544911" cy="328559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5" name="Screen Shot 2016-06-21 at 09.54.5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243" y="538293"/>
            <a:ext cx="14604735" cy="224336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6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800" y="4641850"/>
            <a:ext cx="9059508" cy="6210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85600" y="4997372"/>
            <a:ext cx="11324922" cy="747374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12115611" y="4104623"/>
            <a:ext cx="11833300" cy="89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 defTabSz="514350">
              <a:defRPr sz="2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relationship between prevalence of pain and time since the operation.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2838450"/>
            <a:ext cx="10535915" cy="9906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6763" y="-21878"/>
            <a:ext cx="24973782" cy="1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468" y="12712192"/>
            <a:ext cx="24494936" cy="1000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.png"/>
          <p:cNvPicPr>
            <a:picLocks/>
          </p:cNvPicPr>
          <p:nvPr/>
        </p:nvPicPr>
        <p:blipFill>
          <a:blip r:embed="rId5">
            <a:alphaModFix amt="61825"/>
            <a:extLst/>
          </a:blip>
          <a:stretch>
            <a:fillRect/>
          </a:stretch>
        </p:blipFill>
        <p:spPr>
          <a:xfrm>
            <a:off x="25974675" y="12891007"/>
            <a:ext cx="18459450" cy="4471989"/>
          </a:xfrm>
          <a:prstGeom prst="rect">
            <a:avLst/>
          </a:prstGeom>
          <a:ln w="12700"/>
        </p:spPr>
      </p:pic>
      <p:sp>
        <p:nvSpPr>
          <p:cNvPr id="244" name="Shape 244"/>
          <p:cNvSpPr/>
          <p:nvPr/>
        </p:nvSpPr>
        <p:spPr>
          <a:xfrm>
            <a:off x="20235206" y="1310723"/>
            <a:ext cx="11430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4000"/>
            </a:lvl1pPr>
          </a:lstStyle>
          <a:p>
            <a:r>
              <a:t>2006</a:t>
            </a:r>
          </a:p>
        </p:txBody>
      </p:sp>
      <p:pic>
        <p:nvPicPr>
          <p:cNvPr id="24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45390" y="298450"/>
            <a:ext cx="2544911" cy="3285593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46" name="Screen Shot 2016-06-21 at 09.54.5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7243" y="538293"/>
            <a:ext cx="14604735" cy="2243361"/>
          </a:xfrm>
          <a:prstGeom prst="rect">
            <a:avLst/>
          </a:prstGeom>
          <a:ln w="25400">
            <a:miter lim="400000"/>
          </a:ln>
          <a:effectLst>
            <a:outerShdw blurRad="279400" dist="1397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47" name="Shape 247"/>
          <p:cNvSpPr/>
          <p:nvPr/>
        </p:nvSpPr>
        <p:spPr>
          <a:xfrm>
            <a:off x="13269556" y="6139176"/>
            <a:ext cx="7496889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7150" tIns="57150" rIns="57150" bIns="57150" anchor="ctr">
            <a:spAutoFit/>
          </a:bodyPr>
          <a:lstStyle>
            <a:lvl1pPr>
              <a:defRPr sz="10100"/>
            </a:lvl1pPr>
          </a:lstStyle>
          <a:p>
            <a:r>
              <a:t>Quality of Life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7150" tIns="57150" rIns="57150" bIns="57150" numCol="1" spcCol="38100" rtlCol="0" anchor="ctr">
        <a:spAutoFit/>
      </a:bodyPr>
      <a:lstStyle>
        <a:defPPr marL="0" marR="0" indent="0" algn="ctr" defTabSz="828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7150" tIns="57150" rIns="57150" bIns="57150" numCol="1" spcCol="38100" rtlCol="0" anchor="ctr">
        <a:spAutoFit/>
      </a:bodyPr>
      <a:lstStyle>
        <a:defPPr marL="0" marR="0" indent="0" algn="ctr" defTabSz="828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7150" tIns="57150" rIns="57150" bIns="57150" numCol="1" spcCol="38100" rtlCol="0" anchor="ctr">
        <a:spAutoFit/>
      </a:bodyPr>
      <a:lstStyle>
        <a:defPPr marL="0" marR="0" indent="0" algn="ctr" defTabSz="828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7150" tIns="57150" rIns="57150" bIns="57150" numCol="1" spcCol="38100" rtlCol="0" anchor="ctr">
        <a:spAutoFit/>
      </a:bodyPr>
      <a:lstStyle>
        <a:defPPr marL="0" marR="0" indent="0" algn="ctr" defTabSz="8286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PresentationFormat>Custom</PresentationFormat>
  <Paragraphs>270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Windows User</cp:lastModifiedBy>
  <cp:revision>1</cp:revision>
  <dcterms:modified xsi:type="dcterms:W3CDTF">2016-06-22T19:08:35Z</dcterms:modified>
</cp:coreProperties>
</file>