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SG"/>
    </a:defPPr>
    <a:lvl1pPr algn="ctr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A5B"/>
    <a:srgbClr val="1376BA"/>
    <a:srgbClr val="1C86C0"/>
    <a:srgbClr val="000000"/>
    <a:srgbClr val="FFFF00"/>
    <a:srgbClr val="B3D3EA"/>
    <a:srgbClr val="78ADC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86" autoAdjust="0"/>
    <p:restoredTop sz="95596" autoAdjust="0"/>
  </p:normalViewPr>
  <p:slideViewPr>
    <p:cSldViewPr>
      <p:cViewPr varScale="1">
        <p:scale>
          <a:sx n="70" d="100"/>
          <a:sy n="70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fld id="{56E1611D-04A3-4D3C-8619-FEEC8FD9F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13401-3DBB-44D0-9528-C6803B7AE369}" type="slidenum">
              <a:rPr lang="en-SG" smtClean="0"/>
              <a:pPr/>
              <a:t>11</a:t>
            </a:fld>
            <a:endParaRPr lang="en-S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785F8-189F-4952-9EE9-1944FDBCE138}" type="slidenum">
              <a:rPr lang="en-SG" smtClean="0"/>
              <a:pPr/>
              <a:t>14</a:t>
            </a:fld>
            <a:endParaRPr lang="en-S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28725" y="1524000"/>
            <a:ext cx="7772400" cy="704850"/>
          </a:xfrm>
          <a:effectLst>
            <a:outerShdw algn="ctr" rotWithShape="0">
              <a:schemeClr val="bg2"/>
            </a:outerShdw>
          </a:effectLst>
        </p:spPr>
        <p:txBody>
          <a:bodyPr/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28725" y="2209800"/>
            <a:ext cx="7772400" cy="685800"/>
          </a:xfrm>
          <a:effectLst>
            <a:outerShdw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09800"/>
            <a:ext cx="1828800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09800"/>
            <a:ext cx="53340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971800"/>
            <a:ext cx="35814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971800"/>
            <a:ext cx="35814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28700" y="2209800"/>
            <a:ext cx="73152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SG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2971800"/>
            <a:ext cx="7315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05A5B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105A5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105A5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105A5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05A5B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05A5B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05A5B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05A5B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05A5B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05A5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4786322"/>
          </a:xfrm>
        </p:spPr>
        <p:txBody>
          <a:bodyPr/>
          <a:lstStyle/>
          <a:p>
            <a:pPr algn="ctr">
              <a:buFontTx/>
              <a:buNone/>
            </a:pPr>
            <a:r>
              <a:rPr lang="en-SG" b="1" dirty="0" smtClean="0"/>
              <a:t>ĐÁNH GIÁ MỐI LIÊN QUAN GIỮA ETCO</a:t>
            </a:r>
            <a:r>
              <a:rPr lang="en-SG" sz="2400" b="1" dirty="0" smtClean="0"/>
              <a:t>2</a:t>
            </a:r>
            <a:r>
              <a:rPr lang="en-SG" b="1" dirty="0" smtClean="0"/>
              <a:t> </a:t>
            </a:r>
          </a:p>
          <a:p>
            <a:pPr algn="ctr">
              <a:buFontTx/>
              <a:buNone/>
            </a:pPr>
            <a:r>
              <a:rPr lang="en-SG" b="1" dirty="0" smtClean="0"/>
              <a:t>VÀ PaCO</a:t>
            </a:r>
            <a:r>
              <a:rPr lang="en-SG" sz="2400" b="1" dirty="0" smtClean="0"/>
              <a:t>2</a:t>
            </a:r>
            <a:r>
              <a:rPr lang="en-SG" b="1" dirty="0" smtClean="0"/>
              <a:t> GÂY MÊ MASK THANH QUẢN </a:t>
            </a:r>
          </a:p>
          <a:p>
            <a:pPr algn="ctr">
              <a:buFontTx/>
              <a:buNone/>
            </a:pPr>
            <a:r>
              <a:rPr lang="en-SG" b="1" dirty="0" smtClean="0"/>
              <a:t>TRONG PHẪU THUẬT CẮT DỊCH KÍNH </a:t>
            </a:r>
          </a:p>
          <a:p>
            <a:pPr algn="ctr">
              <a:buFontTx/>
              <a:buNone/>
            </a:pPr>
            <a:r>
              <a:rPr lang="en-SG" b="1" dirty="0" smtClean="0"/>
              <a:t>TRẺ ĐẺ NON GIAI ĐOẠN IV-V</a:t>
            </a:r>
          </a:p>
          <a:p>
            <a:pPr algn="r">
              <a:buFontTx/>
              <a:buNone/>
            </a:pPr>
            <a:r>
              <a:rPr lang="en-SG" sz="1600" b="1" dirty="0" smtClean="0"/>
              <a:t>                                                                                                                     </a:t>
            </a:r>
          </a:p>
          <a:p>
            <a:pPr algn="r">
              <a:buFontTx/>
              <a:buNone/>
            </a:pPr>
            <a:endParaRPr lang="en-SG" sz="16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FontTx/>
              <a:buNone/>
            </a:pPr>
            <a:endParaRPr lang="en-SG" sz="16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FontTx/>
              <a:buNone/>
            </a:pPr>
            <a:r>
              <a:rPr lang="en-SG" sz="2400" b="1" dirty="0" err="1" smtClean="0">
                <a:latin typeface="Arial" pitchFamily="34" charset="0"/>
                <a:cs typeface="Arial" pitchFamily="34" charset="0"/>
              </a:rPr>
              <a:t>Nguyễn</a:t>
            </a:r>
            <a:r>
              <a:rPr lang="en-SG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400" b="1" dirty="0" err="1" smtClean="0">
                <a:latin typeface="Arial" pitchFamily="34" charset="0"/>
                <a:cs typeface="Arial" pitchFamily="34" charset="0"/>
              </a:rPr>
              <a:t>Đình</a:t>
            </a:r>
            <a:r>
              <a:rPr lang="en-SG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400" b="1" dirty="0" err="1" smtClean="0">
                <a:latin typeface="Arial" pitchFamily="34" charset="0"/>
                <a:cs typeface="Arial" pitchFamily="34" charset="0"/>
              </a:rPr>
              <a:t>Luyến</a:t>
            </a:r>
            <a:r>
              <a:rPr lang="en-SG" sz="2400" b="1" dirty="0" smtClean="0"/>
              <a:t>                                                                                                                                                      </a:t>
            </a:r>
            <a:r>
              <a:rPr lang="en-SG" sz="2400" b="1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SG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400" b="1" dirty="0" err="1" smtClean="0">
                <a:latin typeface="Arial" pitchFamily="34" charset="0"/>
                <a:cs typeface="Arial" pitchFamily="34" charset="0"/>
              </a:rPr>
              <a:t>Quyết</a:t>
            </a:r>
            <a:r>
              <a:rPr lang="en-SG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400" b="1" dirty="0" err="1" smtClean="0">
                <a:latin typeface="Arial" pitchFamily="34" charset="0"/>
                <a:cs typeface="Arial" pitchFamily="34" charset="0"/>
              </a:rPr>
              <a:t>Thắng</a:t>
            </a:r>
            <a:endParaRPr lang="en-SG" sz="2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en-SG" dirty="0" smtClean="0"/>
          </a:p>
          <a:p>
            <a:endParaRPr lang="en-SG" dirty="0" smtClean="0"/>
          </a:p>
        </p:txBody>
      </p:sp>
      <p:pic>
        <p:nvPicPr>
          <p:cNvPr id="3075" name="Picture 2" descr="fn38430.f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914710"/>
            <a:ext cx="2124060" cy="1943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4786322"/>
          </a:xfrm>
        </p:spPr>
        <p:txBody>
          <a:bodyPr/>
          <a:lstStyle/>
          <a:p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(a-Et)PCO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thấp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ss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hơn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lớn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ổn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khỏe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mạnh→TD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↔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cx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. TE HS 0.65 ± 2,4mmHg</a:t>
            </a:r>
          </a:p>
          <a:p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Kq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NC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cao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hơn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nhưng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↔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NC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Chhiber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&gt;&lt; 10kg 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sai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lệch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đo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Kq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&gt;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(p&lt;0,001)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ss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QUẢ VÀ BÀN LUẬN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pPr algn="just">
              <a:buNone/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TQ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(a-Et)PCO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EtCO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Tại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T5: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mối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tương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nghịch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biến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khá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chặt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chẽ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r=-0,577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Tại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T6: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mối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tương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r=-0,21(p&gt;0,05).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Brigitte(r=-0,31, p&lt;0,0004)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9"/>
          <p:cNvPicPr>
            <a:picLocks noChangeAspect="1" noChangeArrowheads="1"/>
          </p:cNvPicPr>
          <p:nvPr/>
        </p:nvPicPr>
        <p:blipFill>
          <a:blip r:embed="rId3"/>
          <a:srcRect t="14861" r="5510"/>
          <a:stretch>
            <a:fillRect/>
          </a:stretch>
        </p:blipFill>
        <p:spPr bwMode="auto">
          <a:xfrm>
            <a:off x="1357290" y="4071942"/>
            <a:ext cx="3505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0"/>
          <p:cNvPicPr>
            <a:picLocks noChangeAspect="1" noChangeArrowheads="1"/>
          </p:cNvPicPr>
          <p:nvPr/>
        </p:nvPicPr>
        <p:blipFill>
          <a:blip r:embed="rId4"/>
          <a:srcRect l="2" t="13811" r="-2417"/>
          <a:stretch>
            <a:fillRect/>
          </a:stretch>
        </p:blipFill>
        <p:spPr bwMode="auto">
          <a:xfrm>
            <a:off x="5791200" y="3929066"/>
            <a:ext cx="3352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1"/>
          <p:cNvSpPr txBox="1">
            <a:spLocks noChangeArrowheads="1"/>
          </p:cNvSpPr>
          <p:nvPr/>
        </p:nvSpPr>
        <p:spPr bwMode="auto">
          <a:xfrm>
            <a:off x="838200" y="4643446"/>
            <a:ext cx="593725" cy="114300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SG" sz="1000" baseline="0" dirty="0">
                <a:latin typeface="Times New Roman" pitchFamily="18" charset="0"/>
              </a:rPr>
              <a:t>(a-Et) pCO</a:t>
            </a:r>
            <a:r>
              <a:rPr lang="en-SG" sz="1000" dirty="0">
                <a:latin typeface="Times New Roman" pitchFamily="18" charset="0"/>
              </a:rPr>
              <a:t>2</a:t>
            </a:r>
            <a:r>
              <a:rPr lang="en-SG" sz="1000" baseline="0" dirty="0">
                <a:latin typeface="Times New Roman" pitchFamily="18" charset="0"/>
              </a:rPr>
              <a:t> T5</a:t>
            </a:r>
            <a:endParaRPr lang="en-SG" sz="1000" dirty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5410200" y="4357694"/>
            <a:ext cx="533400" cy="135732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SG" sz="1000" baseline="0" dirty="0">
                <a:latin typeface="Times New Roman" pitchFamily="18" charset="0"/>
              </a:rPr>
              <a:t>(a-Et) </a:t>
            </a:r>
            <a:r>
              <a:rPr lang="en-SG" sz="1000" baseline="0" dirty="0" err="1">
                <a:latin typeface="Times New Roman" pitchFamily="18" charset="0"/>
              </a:rPr>
              <a:t>pC</a:t>
            </a:r>
            <a:r>
              <a:rPr lang="en-SG" sz="1000" baseline="0" dirty="0">
                <a:latin typeface="Times New Roman" pitchFamily="18" charset="0"/>
              </a:rPr>
              <a:t>)O</a:t>
            </a:r>
            <a:r>
              <a:rPr lang="en-SG" sz="1000" dirty="0">
                <a:latin typeface="Times New Roman" pitchFamily="18" charset="0"/>
              </a:rPr>
              <a:t>2</a:t>
            </a:r>
            <a:r>
              <a:rPr lang="en-SG" sz="1000" baseline="0" dirty="0">
                <a:latin typeface="Times New Roman" pitchFamily="18" charset="0"/>
              </a:rPr>
              <a:t> T6</a:t>
            </a:r>
            <a:endParaRPr lang="en-SG" sz="10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QUẢ VÀ BÀN LUẬN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5162560"/>
          </a:xfrm>
        </p:spPr>
        <p:txBody>
          <a:bodyPr/>
          <a:lstStyle/>
          <a:p>
            <a:r>
              <a:rPr lang="en-SG" sz="2800" dirty="0" smtClean="0">
                <a:latin typeface="Arial" pitchFamily="34" charset="0"/>
                <a:cs typeface="Arial" pitchFamily="34" charset="0"/>
              </a:rPr>
              <a:t>TQ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(a-Et)PCO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thời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khá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chặt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chẽ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2800" dirty="0" smtClean="0">
                <a:latin typeface="Arial" pitchFamily="34" charset="0"/>
                <a:cs typeface="Arial" pitchFamily="34" charset="0"/>
              </a:rPr>
              <a:t>Brigitte (r=0,43,p,0,0001)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 l="2" t="13725" r="1305"/>
          <a:stretch>
            <a:fillRect/>
          </a:stretch>
        </p:blipFill>
        <p:spPr bwMode="auto">
          <a:xfrm>
            <a:off x="5143504" y="3429000"/>
            <a:ext cx="3695696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071810"/>
            <a:ext cx="3576638" cy="287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1"/>
          <p:cNvSpPr txBox="1">
            <a:spLocks noChangeArrowheads="1"/>
          </p:cNvSpPr>
          <p:nvPr/>
        </p:nvSpPr>
        <p:spPr bwMode="auto">
          <a:xfrm>
            <a:off x="762000" y="4000504"/>
            <a:ext cx="533400" cy="114300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SG" sz="1000" baseline="0" dirty="0">
                <a:latin typeface="Times New Roman" pitchFamily="18" charset="0"/>
              </a:rPr>
              <a:t>(a-Et) pCO</a:t>
            </a:r>
            <a:r>
              <a:rPr lang="en-SG" sz="1000" dirty="0">
                <a:latin typeface="Times New Roman" pitchFamily="18" charset="0"/>
              </a:rPr>
              <a:t>2</a:t>
            </a:r>
            <a:r>
              <a:rPr lang="en-SG" sz="1000" baseline="0" dirty="0">
                <a:latin typeface="Times New Roman" pitchFamily="18" charset="0"/>
              </a:rPr>
              <a:t> T5</a:t>
            </a:r>
            <a:endParaRPr lang="en-SG" sz="1000" dirty="0"/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4876800" y="3786190"/>
            <a:ext cx="533400" cy="135732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sz="1050" baseline="0" dirty="0">
                <a:latin typeface="Times New Roman" pitchFamily="18" charset="0"/>
              </a:rPr>
              <a:t>(a-Et) pCO</a:t>
            </a:r>
            <a:r>
              <a:rPr lang="en-US" sz="1050" dirty="0">
                <a:latin typeface="Times New Roman" pitchFamily="18" charset="0"/>
              </a:rPr>
              <a:t>2</a:t>
            </a:r>
            <a:r>
              <a:rPr lang="en-US" sz="1050" baseline="0" dirty="0">
                <a:latin typeface="Times New Roman" pitchFamily="18" charset="0"/>
              </a:rPr>
              <a:t> T6</a:t>
            </a:r>
            <a:endParaRPr lang="en-US" sz="1050" dirty="0"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714480" y="5715016"/>
            <a:ext cx="1785950" cy="3810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200" dirty="0"/>
              <a:t>PaCO2(T5)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929322" y="5715016"/>
            <a:ext cx="1785950" cy="3810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200" dirty="0"/>
              <a:t>PaCO2(T6)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QUẢ VÀ BÀN LUẬN</a:t>
            </a:r>
          </a:p>
        </p:txBody>
      </p:sp>
      <p:sp>
        <p:nvSpPr>
          <p:cNvPr id="10" name="Rectangle 9"/>
          <p:cNvSpPr/>
          <p:nvPr/>
        </p:nvSpPr>
        <p:spPr bwMode="auto">
          <a:xfrm flipV="1">
            <a:off x="2285984" y="3214686"/>
            <a:ext cx="1214446" cy="260032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4857760"/>
          </a:xfrm>
        </p:spPr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PaCO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&gt; EtCO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(a-Et)PCO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lớn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bình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NC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SD mask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Tq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→↑VD so NKQ(3,5)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cỡ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đk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7mm)</a:t>
            </a:r>
          </a:p>
          <a:p>
            <a:pPr algn="just">
              <a:buNone/>
              <a:defRPr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khí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quản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→↑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sai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lệch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  <a:defRPr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+↑VD/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Vt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→↑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biệt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Pa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EtCO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 </a:t>
            </a:r>
          </a:p>
          <a:p>
            <a:pPr algn="just">
              <a:buNone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(Davis)</a:t>
            </a:r>
          </a:p>
          <a:p>
            <a:pPr algn="just">
              <a:buNone/>
              <a:defRPr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+ ↑VD→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pha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trộn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máu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vùng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kém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T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máu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  <a:defRPr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&amp; T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máu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→ ≠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  <a:defRPr/>
            </a:pPr>
            <a:r>
              <a:rPr lang="en-US" sz="2800" dirty="0" smtClean="0"/>
              <a:t>(Donna 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3" name="Picture 3" descr="mask_classicx283x205x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3429000"/>
            <a:ext cx="1791935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5" descr="1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4547597">
            <a:off x="6485054" y="4652919"/>
            <a:ext cx="2675005" cy="72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QUẢ VÀ BÀN LUẬN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7148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thấp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→↑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trộn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khí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+ Ts ↑→↓↑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ghi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đo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III→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cx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&gt;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→ do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ảnh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hưởng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hơi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đo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biệt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nhiệt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máy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đo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→ tº↓ 1ºc →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↓ 2mmHg</a:t>
            </a:r>
          </a:p>
          <a:p>
            <a:pPr>
              <a:buFontTx/>
              <a:buNone/>
            </a:pP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7" name="Picture 3" descr="812011-fig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214819"/>
            <a:ext cx="2643174" cy="19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QUẢ VÀ BÀN LUẬN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5072074"/>
          </a:xfrm>
        </p:spPr>
        <p:txBody>
          <a:bodyPr/>
          <a:lstStyle/>
          <a:p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&amp;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→ TB (r=0,384&amp;0,466)</a:t>
            </a:r>
          </a:p>
          <a:p>
            <a:pPr algn="just"/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Rozyki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&amp; Wu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mê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NKQ TM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ss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non →TQM</a:t>
            </a:r>
          </a:p>
          <a:p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Nangia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mê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TĐN ↓surfactant → TQ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rất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yếu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Spahr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mê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mask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Tq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→TQ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yếu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2800" dirty="0" smtClean="0">
                <a:latin typeface="Arial" pitchFamily="34" charset="0"/>
                <a:cs typeface="Arial" pitchFamily="34" charset="0"/>
              </a:rPr>
              <a:t>NC ≠ TQ </a:t>
            </a:r>
            <a:r>
              <a:rPr lang="az-Cyrl-AZ" sz="2800" dirty="0" smtClean="0">
                <a:latin typeface="Arial" pitchFamily="34" charset="0"/>
                <a:cs typeface="Arial" pitchFamily="34" charset="0"/>
              </a:rPr>
              <a:t>Є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YT,tim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phổi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khí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tº,VD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/>
          <a:srcRect t="13126" r="1447"/>
          <a:stretch>
            <a:fillRect/>
          </a:stretch>
        </p:blipFill>
        <p:spPr bwMode="auto">
          <a:xfrm>
            <a:off x="1571604" y="2312866"/>
            <a:ext cx="2714644" cy="257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3"/>
          <a:srcRect t="14214"/>
          <a:stretch>
            <a:fillRect/>
          </a:stretch>
        </p:blipFill>
        <p:spPr bwMode="auto">
          <a:xfrm>
            <a:off x="5562600" y="2307002"/>
            <a:ext cx="2867052" cy="2587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12"/>
          <p:cNvSpPr txBox="1">
            <a:spLocks noChangeArrowheads="1"/>
          </p:cNvSpPr>
          <p:nvPr/>
        </p:nvSpPr>
        <p:spPr bwMode="auto">
          <a:xfrm>
            <a:off x="1214414" y="3200400"/>
            <a:ext cx="571504" cy="1219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SG" sz="900" baseline="0" dirty="0">
                <a:latin typeface="Times New Roman" pitchFamily="18" charset="0"/>
              </a:rPr>
              <a:t>EtCO</a:t>
            </a:r>
            <a:r>
              <a:rPr lang="en-SG" sz="900" dirty="0">
                <a:latin typeface="Times New Roman" pitchFamily="18" charset="0"/>
              </a:rPr>
              <a:t>2</a:t>
            </a:r>
            <a:r>
              <a:rPr lang="en-SG" sz="900" baseline="0" dirty="0">
                <a:latin typeface="Times New Roman" pitchFamily="18" charset="0"/>
              </a:rPr>
              <a:t> T5</a:t>
            </a:r>
            <a:endParaRPr lang="en-SG" dirty="0"/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5181600" y="3059113"/>
            <a:ext cx="531813" cy="9747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SG" sz="900" baseline="0">
                <a:latin typeface="Times New Roman" pitchFamily="18" charset="0"/>
              </a:rPr>
              <a:t>EtCO</a:t>
            </a:r>
            <a:r>
              <a:rPr lang="en-SG" sz="900">
                <a:latin typeface="Times New Roman" pitchFamily="18" charset="0"/>
              </a:rPr>
              <a:t>2</a:t>
            </a:r>
            <a:r>
              <a:rPr lang="en-SG" sz="900" baseline="0">
                <a:latin typeface="Times New Roman" pitchFamily="18" charset="0"/>
              </a:rPr>
              <a:t> T6</a:t>
            </a:r>
            <a:endParaRPr lang="en-SG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QUẢ VÀ BÀN LUẬN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071670" y="4714884"/>
            <a:ext cx="1357322" cy="214314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PaCO</a:t>
            </a:r>
            <a:r>
              <a:rPr kumimoji="0" lang="en-US" sz="1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(T5)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215074" y="4643446"/>
            <a:ext cx="1057276" cy="214314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PaCO</a:t>
            </a:r>
            <a:r>
              <a:rPr kumimoji="0" lang="en-US" sz="1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(T6)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5240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LUẬN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486284"/>
          </a:xfrm>
        </p:spPr>
        <p:txBody>
          <a:bodyPr/>
          <a:lstStyle/>
          <a:p>
            <a:pPr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Gây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mê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mask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thanh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quản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phẫu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thuật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cắt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dịch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kính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võng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mạc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non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giai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IV-V </a:t>
            </a:r>
          </a:p>
          <a:p>
            <a:pPr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phản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ánh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máu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mạch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tuy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chúng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biệt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&amp;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tuyến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biến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None/>
            </a:pPr>
            <a:endParaRPr lang="en-SG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7810528" cy="1219200"/>
          </a:xfrm>
        </p:spPr>
        <p:txBody>
          <a:bodyPr/>
          <a:lstStyle/>
          <a:p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XIN CHÂN THÀNH CẢM ƠN!</a:t>
            </a:r>
          </a:p>
        </p:txBody>
      </p:sp>
      <p:pic>
        <p:nvPicPr>
          <p:cNvPr id="19459" name="Content Placeholder 3" descr="cap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3888" y="1643050"/>
            <a:ext cx="9050112" cy="5214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315200" cy="12954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ĐẶT VẤN ĐỀ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4786322"/>
          </a:xfrm>
        </p:spPr>
        <p:txBody>
          <a:bodyPr/>
          <a:lstStyle/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Gây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mê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TE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lớn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TD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↔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Nunn &amp; Hill: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≠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,hiệu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(a-Et)pCO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ổn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→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↔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khí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hỗ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trợ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↔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≠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Chhipbber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so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sánh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NKQ &amp; Mask TQ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khí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hỗ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trợ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↔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Bisonnette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B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đặt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mask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≠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28700" y="0"/>
            <a:ext cx="7315200" cy="1214422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ĐẶT VẤN ĐỀ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2071678"/>
            <a:ext cx="9144000" cy="4786322"/>
          </a:xfrm>
        </p:spPr>
        <p:txBody>
          <a:bodyPr/>
          <a:lstStyle/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nghiên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cứu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trước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đây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thấy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dõi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cuối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phản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ánh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máu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mạch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hay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bàn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luận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Việt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Nam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chưa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nghiên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cứu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→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nghiên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cứu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này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b="1" dirty="0" err="1" smtClean="0">
                <a:latin typeface="Arial" pitchFamily="34" charset="0"/>
                <a:cs typeface="Arial" pitchFamily="34" charset="0"/>
              </a:rPr>
              <a:t>mục</a:t>
            </a:r>
            <a:r>
              <a:rPr lang="en-SG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b="1" dirty="0" err="1" smtClean="0">
                <a:latin typeface="Arial" pitchFamily="34" charset="0"/>
                <a:cs typeface="Arial" pitchFamily="34" charset="0"/>
              </a:rPr>
              <a:t>tiêu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Tx/>
              <a:buNone/>
            </a:pPr>
            <a:r>
              <a:rPr lang="en-SG" sz="28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Nghiên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cứu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mối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tương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ETCO</a:t>
            </a:r>
            <a:r>
              <a:rPr lang="en-SG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PaCO</a:t>
            </a:r>
            <a:r>
              <a:rPr lang="en-SG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gây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mê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Mask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thanh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quản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trẻ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võng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mạc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đẻ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non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giai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SG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SG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IV-V.</a:t>
            </a:r>
          </a:p>
          <a:p>
            <a:pPr algn="just">
              <a:buFontTx/>
              <a:buNone/>
            </a:pPr>
            <a:r>
              <a:rPr lang="en-SG" sz="2800" i="1" dirty="0" smtClean="0">
                <a:latin typeface="Arial" pitchFamily="34" charset="0"/>
                <a:cs typeface="Arial" pitchFamily="34" charset="0"/>
              </a:rPr>
              <a:t> 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SG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942996"/>
          </a:xfrm>
        </p:spPr>
        <p:txBody>
          <a:bodyPr/>
          <a:lstStyle/>
          <a:p>
            <a:pPr algn="ctr"/>
            <a:r>
              <a:rPr lang="en-SG" b="1" dirty="0" smtClean="0">
                <a:solidFill>
                  <a:srgbClr val="FFFF00"/>
                </a:solidFill>
              </a:rPr>
              <a:t>PHƯƠNG PHÁP NGIÊN CỨU</a:t>
            </a:r>
            <a:r>
              <a:rPr lang="en-SG" dirty="0" smtClean="0">
                <a:solidFill>
                  <a:srgbClr val="FFFF00"/>
                </a:solidFill>
              </a:rPr>
              <a:t/>
            </a:r>
            <a:br>
              <a:rPr lang="en-SG" dirty="0" smtClean="0">
                <a:solidFill>
                  <a:srgbClr val="FFFF00"/>
                </a:solidFill>
              </a:rPr>
            </a:br>
            <a:endParaRPr lang="en-SG" dirty="0" smtClean="0">
              <a:solidFill>
                <a:srgbClr val="FFFF00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714884"/>
          </a:xfrm>
        </p:spPr>
        <p:txBody>
          <a:bodyPr/>
          <a:lstStyle/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pháp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nghiên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cứu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tiến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cứu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mô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tả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lâm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sàng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so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sánh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tài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nghiên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cứu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hội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đạo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đức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viện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phép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ý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gia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đình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nhân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37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nhân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mổ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phiên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điều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võng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mạc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non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giai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đoạn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IV-V,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tuổi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&lt; 12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tháng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tại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khoa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Gây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mê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Hồi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sức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viện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mắt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trung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ương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PHƯƠNG PHÁP NGIÊN CỨU</a:t>
            </a:r>
            <a:endParaRPr lang="en-S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khỏi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nghiên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cứu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phổi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tim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shunt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phải-trái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dị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hô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hấp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chuyển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đặt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NKQ.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Khởi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mê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duy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trì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mê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sevofluran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giảm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đau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tê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cạnh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nhãn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effecgan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hậu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môn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BN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Malepson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F  2l/p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duy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trì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SpO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95%.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T3(1p), T4(5p), T5(10p), T6(20p), T7(30P),T8(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trước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rút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mask).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T(5,6).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SpSS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20. X ±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SD,paired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sample test, Spearman.</a:t>
            </a:r>
          </a:p>
          <a:p>
            <a:pPr algn="just"/>
            <a:endParaRPr lang="en-SG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QUẢ VÀ BÀN LUẬN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chung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en-SG" sz="28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286000"/>
          <a:ext cx="8153400" cy="442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010"/>
                <a:gridCol w="1426845"/>
                <a:gridCol w="2886404"/>
                <a:gridCol w="2617141"/>
              </a:tblGrid>
              <a:tr h="796544">
                <a:tc gridSpan="2"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               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Giá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trị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TB</a:t>
                      </a:r>
                    </a:p>
                    <a:p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Chỉ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ố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    X ± SD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Tỷ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lệ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89398">
                <a:tc gridSpan="2"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Tuổi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sau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mang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thai</a:t>
                      </a:r>
                      <a:endParaRPr lang="en-US" sz="20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tuần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50,37 ± 8,88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 = 37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37920">
                <a:tc gridSpan="2"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Trọng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lượng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khi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mổ</a:t>
                      </a:r>
                      <a:endParaRPr lang="en-US" sz="20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(kg)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5,22 ± 1,4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 =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8146">
                <a:tc rowSpan="2"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Giới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tính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Nam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48,6 %(18)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" pitchFamily="34" charset="0"/>
                          <a:cs typeface="Arial" pitchFamily="34" charset="0"/>
                        </a:rPr>
                        <a:t>Nữ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51,4 % (19)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0" y="2000240"/>
            <a:ext cx="9144000" cy="4714908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ASAI-II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↔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 </a:t>
            </a:r>
          </a:p>
          <a:p>
            <a:pPr algn="just">
              <a:buFont typeface="Arial" pitchFamily="34" charset="0"/>
              <a:buChar char="•"/>
            </a:pP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Tiền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sử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đẻ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non →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phổi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máy,O2,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thiếu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surfactant…)</a:t>
            </a:r>
          </a:p>
          <a:p>
            <a:pPr algn="just">
              <a:buFont typeface="Arial" pitchFamily="34" charset="0"/>
              <a:buChar char="•"/>
            </a:pP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lý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phổi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↑↓ PCO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mm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phổi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→↓↑PaCO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đm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→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 &amp;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Hicks: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gây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mê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mask TQ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NKQ/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bệnh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phổi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→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↔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cx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algn="just">
              <a:buFont typeface="Arial" pitchFamily="34" charset="0"/>
              <a:buChar char="•"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Hicks: ASAI-II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mask TQ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↔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cx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9219" name="Picture 2" descr="port-pg4-heart-420x0 (2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3622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QUẢ VÀ BÀN LUẬN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929198"/>
          </a:xfrm>
        </p:spPr>
        <p:txBody>
          <a:bodyPr/>
          <a:lstStyle/>
          <a:p>
            <a:pPr>
              <a:buFontTx/>
              <a:buNone/>
            </a:pP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lấy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buFont typeface="Arial" pitchFamily="34" charset="0"/>
              <a:buChar char="•"/>
            </a:pP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Badgwell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chế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&lt;12kg (Jackson-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Ree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Spahr-Schopfer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: EtCO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↔PaCO</a:t>
            </a:r>
            <a:r>
              <a:rPr lang="en-SG" sz="24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yếu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bn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    Qua mask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Tq</a:t>
            </a: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SG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SG" sz="2800" dirty="0" smtClean="0">
                <a:latin typeface="Arial" pitchFamily="34" charset="0"/>
                <a:cs typeface="Arial" pitchFamily="34" charset="0"/>
              </a:rPr>
              <a:t>NC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BN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thở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&gt;&lt; ↓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trào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ngược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↓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tăng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áp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ổ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bụng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(mask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đặt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ngã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hầu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SG" sz="2800" dirty="0" err="1" smtClean="0">
                <a:latin typeface="Arial" pitchFamily="34" charset="0"/>
                <a:cs typeface="Arial" pitchFamily="34" charset="0"/>
              </a:rPr>
              <a:t>họng</a:t>
            </a:r>
            <a:r>
              <a:rPr lang="en-SG" sz="2800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10243" name="Picture 4" descr="intubated_30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3071810"/>
            <a:ext cx="2143108" cy="19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QUẢ VÀ BÀN LUẬN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  <a:defRPr/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  <a:defRPr/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  <a:defRPr/>
            </a:pP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tri EtCO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&amp; PaCO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điểm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2546817"/>
          <a:ext cx="8534400" cy="4006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307"/>
                <a:gridCol w="4314093"/>
              </a:tblGrid>
              <a:tr h="88947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                                    </a:t>
                      </a:r>
                      <a:r>
                        <a:rPr lang="en-US" baseline="0" dirty="0" err="1" smtClean="0"/>
                        <a:t>Trung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bình</a:t>
                      </a:r>
                      <a:endParaRPr lang="en-US" baseline="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Giá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trị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X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± SD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15331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EtCO</a:t>
                      </a:r>
                      <a:r>
                        <a:rPr lang="en-US" sz="1400" dirty="0" smtClean="0"/>
                        <a:t>2</a:t>
                      </a:r>
                      <a:r>
                        <a:rPr lang="en-US" sz="1800" dirty="0" smtClean="0"/>
                        <a:t>(T5)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38,4 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± 6,14</a:t>
                      </a:r>
                      <a:endParaRPr lang="en-US" dirty="0" smtClean="0"/>
                    </a:p>
                  </a:txBody>
                  <a:tcPr/>
                </a:tc>
              </a:tr>
              <a:tr h="5153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/>
                          <a:cs typeface="Arial"/>
                        </a:rPr>
                        <a:t>PaCO</a:t>
                      </a:r>
                      <a:r>
                        <a:rPr lang="en-US" sz="1400" dirty="0" smtClean="0">
                          <a:latin typeface="Arial"/>
                          <a:cs typeface="Arial"/>
                        </a:rPr>
                        <a:t>2 </a:t>
                      </a:r>
                      <a:r>
                        <a:rPr lang="en-US" sz="1800" dirty="0" smtClean="0">
                          <a:latin typeface="Arial"/>
                          <a:cs typeface="Arial"/>
                        </a:rPr>
                        <a:t>(T5)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42,29 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± 5,83</a:t>
                      </a:r>
                      <a:endParaRPr lang="en-US" dirty="0" smtClean="0"/>
                    </a:p>
                  </a:txBody>
                  <a:tcPr/>
                </a:tc>
              </a:tr>
              <a:tr h="515331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EtCO2(T6)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38,59 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± 5,35</a:t>
                      </a:r>
                      <a:endParaRPr lang="en-US" dirty="0" smtClean="0"/>
                    </a:p>
                  </a:txBody>
                  <a:tcPr/>
                </a:tc>
              </a:tr>
              <a:tr h="5153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cs typeface="Arial"/>
                        </a:rPr>
                        <a:t>PaCO2 (T6)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45,67 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± 6,37</a:t>
                      </a:r>
                      <a:endParaRPr lang="en-US" dirty="0" smtClean="0"/>
                    </a:p>
                  </a:txBody>
                  <a:tcPr/>
                </a:tc>
              </a:tr>
              <a:tr h="515331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(a-Et)pCO2(T5)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4,34 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± 6,48</a:t>
                      </a:r>
                      <a:endParaRPr lang="en-US" dirty="0" smtClean="0"/>
                    </a:p>
                  </a:txBody>
                  <a:tcPr/>
                </a:tc>
              </a:tr>
              <a:tr h="515331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(a-Et)pCO2(T6)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7,46 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± 7,15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algn="ctr"/>
            <a:r>
              <a:rPr lang="en-S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KẾT QUẢ VÀ BÀN LUẬN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áo cáo hội nghị ngành">
  <a:themeElements>
    <a:clrScheme name="powerpoint-template 4">
      <a:dk1>
        <a:srgbClr val="4D4D4D"/>
      </a:dk1>
      <a:lt1>
        <a:srgbClr val="FFFFFF"/>
      </a:lt1>
      <a:dk2>
        <a:srgbClr val="4D4D4D"/>
      </a:dk2>
      <a:lt2>
        <a:srgbClr val="105A5B"/>
      </a:lt2>
      <a:accent1>
        <a:srgbClr val="167C7E"/>
      </a:accent1>
      <a:accent2>
        <a:srgbClr val="1C9495"/>
      </a:accent2>
      <a:accent3>
        <a:srgbClr val="FFFFFF"/>
      </a:accent3>
      <a:accent4>
        <a:srgbClr val="404040"/>
      </a:accent4>
      <a:accent5>
        <a:srgbClr val="ABBFC0"/>
      </a:accent5>
      <a:accent6>
        <a:srgbClr val="188687"/>
      </a:accent6>
      <a:hlink>
        <a:srgbClr val="28ACB0"/>
      </a:hlink>
      <a:folHlink>
        <a:srgbClr val="DDDDDD"/>
      </a:folHlink>
    </a:clrScheme>
    <a:fontScheme name="powerpoint-template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 1">
        <a:dk1>
          <a:srgbClr val="4D4D4D"/>
        </a:dk1>
        <a:lt1>
          <a:srgbClr val="FFFFFF"/>
        </a:lt1>
        <a:dk2>
          <a:srgbClr val="4D4D4D"/>
        </a:dk2>
        <a:lt2>
          <a:srgbClr val="80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2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1FAA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3">
        <a:dk1>
          <a:srgbClr val="4D4D4D"/>
        </a:dk1>
        <a:lt1>
          <a:srgbClr val="FFFFFF"/>
        </a:lt1>
        <a:dk2>
          <a:srgbClr val="4D4D4D"/>
        </a:dk2>
        <a:lt2>
          <a:srgbClr val="1376BA"/>
        </a:lt2>
        <a:accent1>
          <a:srgbClr val="2091CB"/>
        </a:accent1>
        <a:accent2>
          <a:srgbClr val="2D76E4"/>
        </a:accent2>
        <a:accent3>
          <a:srgbClr val="FFFFFF"/>
        </a:accent3>
        <a:accent4>
          <a:srgbClr val="404040"/>
        </a:accent4>
        <a:accent5>
          <a:srgbClr val="ABC7E2"/>
        </a:accent5>
        <a:accent6>
          <a:srgbClr val="286ACF"/>
        </a:accent6>
        <a:hlink>
          <a:srgbClr val="3BAED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4">
        <a:dk1>
          <a:srgbClr val="4D4D4D"/>
        </a:dk1>
        <a:lt1>
          <a:srgbClr val="FFFFFF"/>
        </a:lt1>
        <a:dk2>
          <a:srgbClr val="4D4D4D"/>
        </a:dk2>
        <a:lt2>
          <a:srgbClr val="105A5B"/>
        </a:lt2>
        <a:accent1>
          <a:srgbClr val="167C7E"/>
        </a:accent1>
        <a:accent2>
          <a:srgbClr val="1C9495"/>
        </a:accent2>
        <a:accent3>
          <a:srgbClr val="FFFFFF"/>
        </a:accent3>
        <a:accent4>
          <a:srgbClr val="404040"/>
        </a:accent4>
        <a:accent5>
          <a:srgbClr val="ABBFC0"/>
        </a:accent5>
        <a:accent6>
          <a:srgbClr val="188687"/>
        </a:accent6>
        <a:hlink>
          <a:srgbClr val="28ACB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Báo cáo hội nghị ngành</Template>
  <TotalTime>84</TotalTime>
  <Words>680</Words>
  <Application>Microsoft Office PowerPoint</Application>
  <PresentationFormat>On-screen Show (4:3)</PresentationFormat>
  <Paragraphs>165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Báo cáo hội nghị ngành</vt:lpstr>
      <vt:lpstr>Slide 1</vt:lpstr>
      <vt:lpstr>ĐẶT VẤN ĐỀ</vt:lpstr>
      <vt:lpstr>ĐẶT VẤN ĐỀ</vt:lpstr>
      <vt:lpstr>PHƯƠNG PHÁP NGIÊN CỨU </vt:lpstr>
      <vt:lpstr>PHƯƠNG PHÁP NGIÊN CỨU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QUẢ VÀ BÀN LUẬN</vt:lpstr>
      <vt:lpstr>KẾT LUẬN</vt:lpstr>
      <vt:lpstr>XIN CHÂN THÀNH CẢM ƠN!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hnc-pc</dc:creator>
  <cp:lastModifiedBy>Windows User</cp:lastModifiedBy>
  <cp:revision>53</cp:revision>
  <dcterms:created xsi:type="dcterms:W3CDTF">2016-06-16T23:02:00Z</dcterms:created>
  <dcterms:modified xsi:type="dcterms:W3CDTF">2016-06-18T02:36:57Z</dcterms:modified>
</cp:coreProperties>
</file>